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Open Sans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OpenSans-bold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def65e407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2adef65e407_0_3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b34228723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b342287234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34228723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b342287234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2fd63dc3e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b2fd63dc3e_0_6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34228723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b342287234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34228723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b342287234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34228723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b342287234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b342287234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b342287234_0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b342287234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b342287234_0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b342287234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b342287234_0_3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b2f28f502e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2b2f28f502e_0_4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2fd63dc3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2b2fd63dc3e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b342287234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2b342287234_0_3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b342287234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b342287234_0_4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b2f28f502e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b2f28f502e_0_5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adef65e407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2adef65e407_0_5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b342287234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b342287234_0_4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b342287234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b342287234_0_4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b342287234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b342287234_0_4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b342287234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2b342287234_0_4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b342287234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2b342287234_0_5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b34228723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2b342287234_0_5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69c607a8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2669c607a85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b342287234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2b342287234_0_5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b342287234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2b342287234_0_5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b342287234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2b342287234_0_6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b342287234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2b342287234_0_6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b342287234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2b342287234_0_6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b2f28f502e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2b2f28f502e_0_9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adef65e407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2adef65e407_0_5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04951c6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b04951c62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def65e407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adef65e407_0_4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3422872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b342287234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34228723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b342287234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2fd63dc3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b2fd63dc3e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34228723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b342287234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11" Type="http://schemas.openxmlformats.org/officeDocument/2006/relationships/image" Target="../media/image38.jpg"/><Relationship Id="rId10" Type="http://schemas.openxmlformats.org/officeDocument/2006/relationships/image" Target="../media/image9.png"/><Relationship Id="rId9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hyperlink" Target="http://tinyurl.com/ZSL-multimodal-models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37.png"/><Relationship Id="rId7" Type="http://schemas.openxmlformats.org/officeDocument/2006/relationships/image" Target="../media/image4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2.png"/><Relationship Id="rId6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hyperlink" Target="http://tinyurl.com/ZSL-multimodal-models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45.png"/><Relationship Id="rId7" Type="http://schemas.openxmlformats.org/officeDocument/2006/relationships/image" Target="../media/image36.jpg"/><Relationship Id="rId8" Type="http://schemas.openxmlformats.org/officeDocument/2006/relationships/image" Target="../media/image2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Relationship Id="rId8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40.png"/><Relationship Id="rId7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hyperlink" Target="http://tinyurl.com/ZSL-multimodal-model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38.jpg"/><Relationship Id="rId7" Type="http://schemas.openxmlformats.org/officeDocument/2006/relationships/image" Target="../media/image3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44.png"/><Relationship Id="rId7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flipH="1" rot="-5400000">
            <a:off x="6961780" y="167035"/>
            <a:ext cx="2349255" cy="2015137"/>
          </a:xfrm>
          <a:custGeom>
            <a:rect b="b" l="l" r="r" t="t"/>
            <a:pathLst>
              <a:path extrusionOk="0" h="3166491" w="3691509">
                <a:moveTo>
                  <a:pt x="0" y="0"/>
                </a:moveTo>
                <a:lnTo>
                  <a:pt x="3691509" y="0"/>
                </a:lnTo>
                <a:lnTo>
                  <a:pt x="3691509" y="3166491"/>
                </a:lnTo>
                <a:lnTo>
                  <a:pt x="0" y="316649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250" l="0" r="-2291" t="0"/>
            </a:stretch>
          </a:blipFill>
          <a:ln>
            <a:noFill/>
          </a:ln>
        </p:spPr>
      </p:sp>
      <p:sp>
        <p:nvSpPr>
          <p:cNvPr id="55" name="Google Shape;55;p13"/>
          <p:cNvSpPr/>
          <p:nvPr/>
        </p:nvSpPr>
        <p:spPr>
          <a:xfrm rot="418366">
            <a:off x="5351227" y="4246402"/>
            <a:ext cx="1068851" cy="1013141"/>
          </a:xfrm>
          <a:custGeom>
            <a:rect b="b" l="l" r="r" t="t"/>
            <a:pathLst>
              <a:path extrusionOk="0" h="2893949" w="3053080">
                <a:moveTo>
                  <a:pt x="3053080" y="2601214"/>
                </a:moveTo>
                <a:lnTo>
                  <a:pt x="3053080" y="1773809"/>
                </a:lnTo>
                <a:lnTo>
                  <a:pt x="2675128" y="0"/>
                </a:lnTo>
                <a:lnTo>
                  <a:pt x="2637536" y="0"/>
                </a:lnTo>
                <a:lnTo>
                  <a:pt x="0" y="0"/>
                </a:lnTo>
                <a:lnTo>
                  <a:pt x="0" y="2893949"/>
                </a:lnTo>
                <a:lnTo>
                  <a:pt x="1678940" y="289394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" name="Google Shape;56;p13"/>
          <p:cNvSpPr/>
          <p:nvPr/>
        </p:nvSpPr>
        <p:spPr>
          <a:xfrm>
            <a:off x="5291895" y="620165"/>
            <a:ext cx="171935" cy="221314"/>
          </a:xfrm>
          <a:custGeom>
            <a:rect b="b" l="l" r="r" t="t"/>
            <a:pathLst>
              <a:path extrusionOk="0" h="442628" w="343870">
                <a:moveTo>
                  <a:pt x="0" y="0"/>
                </a:moveTo>
                <a:lnTo>
                  <a:pt x="343870" y="0"/>
                </a:lnTo>
                <a:lnTo>
                  <a:pt x="343870" y="442627"/>
                </a:lnTo>
                <a:lnTo>
                  <a:pt x="0" y="442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" name="Google Shape;57;p13"/>
          <p:cNvSpPr/>
          <p:nvPr/>
        </p:nvSpPr>
        <p:spPr>
          <a:xfrm>
            <a:off x="7485728" y="3011720"/>
            <a:ext cx="165056" cy="164694"/>
          </a:xfrm>
          <a:custGeom>
            <a:rect b="b" l="l" r="r" t="t"/>
            <a:pathLst>
              <a:path extrusionOk="0" h="329388" w="330112">
                <a:moveTo>
                  <a:pt x="0" y="0"/>
                </a:moveTo>
                <a:lnTo>
                  <a:pt x="330113" y="0"/>
                </a:lnTo>
                <a:lnTo>
                  <a:pt x="330113" y="329389"/>
                </a:lnTo>
                <a:lnTo>
                  <a:pt x="0" y="329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" name="Google Shape;58;p13"/>
          <p:cNvSpPr/>
          <p:nvPr/>
        </p:nvSpPr>
        <p:spPr>
          <a:xfrm>
            <a:off x="4127084" y="3415147"/>
            <a:ext cx="175325" cy="175325"/>
          </a:xfrm>
          <a:custGeom>
            <a:rect b="b" l="l" r="r" t="t"/>
            <a:pathLst>
              <a:path extrusionOk="0" h="350651" w="350651">
                <a:moveTo>
                  <a:pt x="0" y="0"/>
                </a:moveTo>
                <a:lnTo>
                  <a:pt x="350651" y="0"/>
                </a:lnTo>
                <a:lnTo>
                  <a:pt x="350651" y="350651"/>
                </a:lnTo>
                <a:lnTo>
                  <a:pt x="0" y="3506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9" name="Google Shape;59;p13"/>
          <p:cNvGrpSpPr/>
          <p:nvPr/>
        </p:nvGrpSpPr>
        <p:grpSpPr>
          <a:xfrm>
            <a:off x="514350" y="514350"/>
            <a:ext cx="2660975" cy="654277"/>
            <a:chOff x="514350" y="514350"/>
            <a:chExt cx="2660975" cy="654277"/>
          </a:xfrm>
        </p:grpSpPr>
        <p:grpSp>
          <p:nvGrpSpPr>
            <p:cNvPr id="60" name="Google Shape;60;p13"/>
            <p:cNvGrpSpPr/>
            <p:nvPr/>
          </p:nvGrpSpPr>
          <p:grpSpPr>
            <a:xfrm>
              <a:off x="1349833" y="800502"/>
              <a:ext cx="1825421" cy="368107"/>
              <a:chOff x="0" y="-28575"/>
              <a:chExt cx="1272926" cy="256693"/>
            </a:xfrm>
          </p:grpSpPr>
          <p:sp>
            <p:nvSpPr>
              <p:cNvPr id="61" name="Google Shape;61;p13"/>
              <p:cNvSpPr/>
              <p:nvPr/>
            </p:nvSpPr>
            <p:spPr>
              <a:xfrm>
                <a:off x="0" y="0"/>
                <a:ext cx="1272926" cy="228118"/>
              </a:xfrm>
              <a:custGeom>
                <a:rect b="b" l="l" r="r" t="t"/>
                <a:pathLst>
                  <a:path extrusionOk="0" h="228118" w="1272926">
                    <a:moveTo>
                      <a:pt x="0" y="0"/>
                    </a:moveTo>
                    <a:lnTo>
                      <a:pt x="1272926" y="0"/>
                    </a:lnTo>
                    <a:lnTo>
                      <a:pt x="1272926" y="228118"/>
                    </a:lnTo>
                    <a:lnTo>
                      <a:pt x="0" y="228118"/>
                    </a:ln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</p:sp>
          <p:sp>
            <p:nvSpPr>
              <p:cNvPr id="62" name="Google Shape;62;p13"/>
              <p:cNvSpPr txBox="1"/>
              <p:nvPr/>
            </p:nvSpPr>
            <p:spPr>
              <a:xfrm>
                <a:off x="0" y="-28575"/>
                <a:ext cx="1272926" cy="2566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900" lIns="25900" spcFirstLastPara="1" rIns="25900" wrap="square" tIns="2590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" name="Google Shape;63;p13"/>
            <p:cNvSpPr txBox="1"/>
            <p:nvPr/>
          </p:nvSpPr>
          <p:spPr>
            <a:xfrm>
              <a:off x="1349825" y="840727"/>
              <a:ext cx="18255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WORKSHOPS</a:t>
              </a:r>
              <a:endParaRPr i="1" sz="700"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1349833" y="520405"/>
              <a:ext cx="544014" cy="268948"/>
            </a:xfrm>
            <a:custGeom>
              <a:rect b="b" l="l" r="r" t="t"/>
              <a:pathLst>
                <a:path extrusionOk="0" h="717194" w="1450705">
                  <a:moveTo>
                    <a:pt x="0" y="0"/>
                  </a:moveTo>
                  <a:lnTo>
                    <a:pt x="1450706" y="0"/>
                  </a:lnTo>
                  <a:lnTo>
                    <a:pt x="1450706" y="717195"/>
                  </a:lnTo>
                  <a:lnTo>
                    <a:pt x="0" y="717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5" name="Google Shape;65;p13"/>
            <p:cNvSpPr/>
            <p:nvPr/>
          </p:nvSpPr>
          <p:spPr>
            <a:xfrm>
              <a:off x="1954395" y="554349"/>
              <a:ext cx="1220858" cy="221568"/>
            </a:xfrm>
            <a:custGeom>
              <a:rect b="b" l="l" r="r" t="t"/>
              <a:pathLst>
                <a:path extrusionOk="0" h="590848" w="3255622">
                  <a:moveTo>
                    <a:pt x="0" y="0"/>
                  </a:moveTo>
                  <a:lnTo>
                    <a:pt x="3255623" y="0"/>
                  </a:lnTo>
                  <a:lnTo>
                    <a:pt x="3255623" y="590848"/>
                  </a:lnTo>
                  <a:lnTo>
                    <a:pt x="0" y="5908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-2950" r="0" t="0"/>
              </a:stretch>
            </a:blipFill>
            <a:ln>
              <a:noFill/>
            </a:ln>
          </p:spPr>
        </p:sp>
        <p:sp>
          <p:nvSpPr>
            <p:cNvPr id="66" name="Google Shape;66;p13"/>
            <p:cNvSpPr/>
            <p:nvPr/>
          </p:nvSpPr>
          <p:spPr>
            <a:xfrm>
              <a:off x="514350" y="514350"/>
              <a:ext cx="802067" cy="654259"/>
            </a:xfrm>
            <a:custGeom>
              <a:rect b="b" l="l" r="r" t="t"/>
              <a:pathLst>
                <a:path extrusionOk="0" h="1744689" w="2138846">
                  <a:moveTo>
                    <a:pt x="0" y="0"/>
                  </a:moveTo>
                  <a:lnTo>
                    <a:pt x="2138846" y="0"/>
                  </a:lnTo>
                  <a:lnTo>
                    <a:pt x="2138846" y="1744689"/>
                  </a:lnTo>
                  <a:lnTo>
                    <a:pt x="0" y="17446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67" name="Google Shape;67;p13"/>
          <p:cNvGrpSpPr/>
          <p:nvPr/>
        </p:nvGrpSpPr>
        <p:grpSpPr>
          <a:xfrm>
            <a:off x="0" y="3300135"/>
            <a:ext cx="3712588" cy="1193507"/>
            <a:chOff x="0" y="-28575"/>
            <a:chExt cx="966241" cy="310623"/>
          </a:xfrm>
        </p:grpSpPr>
        <p:sp>
          <p:nvSpPr>
            <p:cNvPr id="68" name="Google Shape;68;p13"/>
            <p:cNvSpPr/>
            <p:nvPr/>
          </p:nvSpPr>
          <p:spPr>
            <a:xfrm>
              <a:off x="0" y="0"/>
              <a:ext cx="966241" cy="282048"/>
            </a:xfrm>
            <a:custGeom>
              <a:rect b="b" l="l" r="r" t="t"/>
              <a:pathLst>
                <a:path extrusionOk="0" h="282048" w="966241">
                  <a:moveTo>
                    <a:pt x="5213" y="0"/>
                  </a:moveTo>
                  <a:lnTo>
                    <a:pt x="961027" y="0"/>
                  </a:lnTo>
                  <a:cubicBezTo>
                    <a:pt x="962410" y="0"/>
                    <a:pt x="963736" y="549"/>
                    <a:pt x="964714" y="1527"/>
                  </a:cubicBezTo>
                  <a:cubicBezTo>
                    <a:pt x="965691" y="2505"/>
                    <a:pt x="966241" y="3831"/>
                    <a:pt x="966241" y="5213"/>
                  </a:cubicBezTo>
                  <a:lnTo>
                    <a:pt x="966241" y="276835"/>
                  </a:lnTo>
                  <a:cubicBezTo>
                    <a:pt x="966241" y="278218"/>
                    <a:pt x="965691" y="279544"/>
                    <a:pt x="964714" y="280521"/>
                  </a:cubicBezTo>
                  <a:cubicBezTo>
                    <a:pt x="963736" y="281499"/>
                    <a:pt x="962410" y="282048"/>
                    <a:pt x="961027" y="282048"/>
                  </a:cubicBezTo>
                  <a:lnTo>
                    <a:pt x="5213" y="282048"/>
                  </a:lnTo>
                  <a:cubicBezTo>
                    <a:pt x="3831" y="282048"/>
                    <a:pt x="2505" y="281499"/>
                    <a:pt x="1527" y="280521"/>
                  </a:cubicBezTo>
                  <a:cubicBezTo>
                    <a:pt x="549" y="279544"/>
                    <a:pt x="0" y="278218"/>
                    <a:pt x="0" y="276835"/>
                  </a:cubicBezTo>
                  <a:lnTo>
                    <a:pt x="0" y="5213"/>
                  </a:lnTo>
                  <a:cubicBezTo>
                    <a:pt x="0" y="3831"/>
                    <a:pt x="549" y="2505"/>
                    <a:pt x="1527" y="1527"/>
                  </a:cubicBezTo>
                  <a:cubicBezTo>
                    <a:pt x="2505" y="549"/>
                    <a:pt x="3831" y="0"/>
                    <a:pt x="5213" y="0"/>
                  </a:cubicBezTo>
                  <a:close/>
                </a:path>
              </a:pathLst>
            </a:custGeom>
            <a:solidFill>
              <a:srgbClr val="444444">
                <a:alpha val="54901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 txBox="1"/>
            <p:nvPr/>
          </p:nvSpPr>
          <p:spPr>
            <a:xfrm>
              <a:off x="0" y="-28575"/>
              <a:ext cx="966241" cy="310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13"/>
          <p:cNvSpPr txBox="1"/>
          <p:nvPr/>
        </p:nvSpPr>
        <p:spPr>
          <a:xfrm>
            <a:off x="514350" y="1494525"/>
            <a:ext cx="85563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Multimodal App Building with DALLE 3 &amp; GPT-4-V</a:t>
            </a:r>
            <a:endParaRPr b="1"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514350" y="3502810"/>
            <a:ext cx="875792" cy="875792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 txBox="1"/>
          <p:nvPr/>
        </p:nvSpPr>
        <p:spPr>
          <a:xfrm>
            <a:off x="514450" y="3691400"/>
            <a:ext cx="875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Insert headshot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73" name="Google Shape;73;p13"/>
          <p:cNvGrpSpPr/>
          <p:nvPr/>
        </p:nvGrpSpPr>
        <p:grpSpPr>
          <a:xfrm>
            <a:off x="1526351" y="3530864"/>
            <a:ext cx="2130007" cy="819650"/>
            <a:chOff x="1526351" y="3487063"/>
            <a:chExt cx="2130007" cy="819650"/>
          </a:xfrm>
        </p:grpSpPr>
        <p:sp>
          <p:nvSpPr>
            <p:cNvPr id="74" name="Google Shape;74;p13"/>
            <p:cNvSpPr txBox="1"/>
            <p:nvPr/>
          </p:nvSpPr>
          <p:spPr>
            <a:xfrm>
              <a:off x="1526351" y="3487063"/>
              <a:ext cx="2130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</a:t>
              </a:r>
              <a:r>
                <a:rPr lang="en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aul Quigley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" name="Google Shape;75;p13"/>
            <p:cNvSpPr txBox="1"/>
            <p:nvPr/>
          </p:nvSpPr>
          <p:spPr>
            <a:xfrm>
              <a:off x="1526358" y="3819788"/>
              <a:ext cx="2130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Founder</a:t>
              </a:r>
              <a:endPara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" name="Google Shape;76;p13"/>
            <p:cNvSpPr txBox="1"/>
            <p:nvPr/>
          </p:nvSpPr>
          <p:spPr>
            <a:xfrm>
              <a:off x="1526353" y="4121913"/>
              <a:ext cx="2130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Zero Shots Labs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pic>
        <p:nvPicPr>
          <p:cNvPr id="77" name="Google Shape;77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9900" y="3468350"/>
            <a:ext cx="944700" cy="94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22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2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22"/>
          <p:cNvSpPr txBox="1"/>
          <p:nvPr/>
        </p:nvSpPr>
        <p:spPr>
          <a:xfrm>
            <a:off x="514338" y="661399"/>
            <a:ext cx="8115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Combine the image and text encodings to answer queries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22"/>
          <p:cNvSpPr txBox="1"/>
          <p:nvPr/>
        </p:nvSpPr>
        <p:spPr>
          <a:xfrm>
            <a:off x="3294900" y="4607100"/>
            <a:ext cx="25542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000">
                <a:solidFill>
                  <a:srgbClr val="539DC6"/>
                </a:solidFill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en" sz="1000">
                <a:solidFill>
                  <a:srgbClr val="539DC6"/>
                </a:solidFill>
                <a:latin typeface="Open Sans"/>
                <a:ea typeface="Open Sans"/>
                <a:cs typeface="Open Sans"/>
                <a:sym typeface="Open Sans"/>
              </a:rPr>
              <a:t>Flamingo Paper</a:t>
            </a:r>
            <a:endParaRPr sz="1000">
              <a:solidFill>
                <a:srgbClr val="539DC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" name="Google Shape;22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1212" y="1196513"/>
            <a:ext cx="5981573" cy="312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3"/>
          <p:cNvGrpSpPr/>
          <p:nvPr/>
        </p:nvGrpSpPr>
        <p:grpSpPr>
          <a:xfrm>
            <a:off x="0" y="127400"/>
            <a:ext cx="6359669" cy="716456"/>
            <a:chOff x="0" y="-28575"/>
            <a:chExt cx="3022800" cy="377400"/>
          </a:xfrm>
        </p:grpSpPr>
        <p:sp>
          <p:nvSpPr>
            <p:cNvPr id="235" name="Google Shape;235;p2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36" name="Google Shape;236;p2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" name="Google Shape;237;p23"/>
          <p:cNvSpPr txBox="1"/>
          <p:nvPr/>
        </p:nvSpPr>
        <p:spPr>
          <a:xfrm>
            <a:off x="514350" y="182000"/>
            <a:ext cx="5845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625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37931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multimodal model that we will use today: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23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2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23"/>
          <p:cNvSpPr txBox="1"/>
          <p:nvPr/>
        </p:nvSpPr>
        <p:spPr>
          <a:xfrm>
            <a:off x="514350" y="1097749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GPT-4-V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2" name="Google Shape;24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2323" y="1659450"/>
            <a:ext cx="4199350" cy="30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4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248" name="Google Shape;248;p24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49" name="Google Shape;249;p24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24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24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24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24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24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2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24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  <a:endParaRPr sz="3600"/>
          </a:p>
        </p:txBody>
      </p:sp>
      <p:grpSp>
        <p:nvGrpSpPr>
          <p:cNvPr id="257" name="Google Shape;257;p24"/>
          <p:cNvGrpSpPr/>
          <p:nvPr/>
        </p:nvGrpSpPr>
        <p:grpSpPr>
          <a:xfrm>
            <a:off x="514350" y="3253606"/>
            <a:ext cx="8115300" cy="634613"/>
            <a:chOff x="514350" y="1083273"/>
            <a:chExt cx="8115300" cy="634613"/>
          </a:xfrm>
        </p:grpSpPr>
        <p:sp>
          <p:nvSpPr>
            <p:cNvPr id="258" name="Google Shape;258;p24"/>
            <p:cNvSpPr txBox="1"/>
            <p:nvPr/>
          </p:nvSpPr>
          <p:spPr>
            <a:xfrm>
              <a:off x="514350" y="1083273"/>
              <a:ext cx="8115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Follow along here: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9" name="Google Shape;259;p24"/>
            <p:cNvSpPr txBox="1"/>
            <p:nvPr/>
          </p:nvSpPr>
          <p:spPr>
            <a:xfrm>
              <a:off x="514350" y="1502486"/>
              <a:ext cx="8115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hlink"/>
                  </a:solidFill>
                  <a:latin typeface="Open Sans"/>
                  <a:ea typeface="Open Sans"/>
                  <a:cs typeface="Open Sans"/>
                  <a:sym typeface="Open Sans"/>
                  <a:hlinkClick r:id="rId9"/>
                </a:rPr>
                <a:t>http://tinyurl.com/ZSL-multimodal-models</a:t>
              </a:r>
              <a:r>
                <a:rPr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25"/>
          <p:cNvGrpSpPr/>
          <p:nvPr/>
        </p:nvGrpSpPr>
        <p:grpSpPr>
          <a:xfrm>
            <a:off x="0" y="127400"/>
            <a:ext cx="6359669" cy="716456"/>
            <a:chOff x="0" y="-28575"/>
            <a:chExt cx="3022800" cy="377400"/>
          </a:xfrm>
        </p:grpSpPr>
        <p:sp>
          <p:nvSpPr>
            <p:cNvPr id="265" name="Google Shape;265;p2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66" name="Google Shape;266;p2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25"/>
          <p:cNvSpPr txBox="1"/>
          <p:nvPr/>
        </p:nvSpPr>
        <p:spPr>
          <a:xfrm>
            <a:off x="514350" y="182000"/>
            <a:ext cx="5845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Shifting Gears: DALL·E 3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2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25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2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25"/>
          <p:cNvSpPr txBox="1"/>
          <p:nvPr/>
        </p:nvSpPr>
        <p:spPr>
          <a:xfrm>
            <a:off x="514350" y="1097749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OpenAI’s advanced model for creating photorealistic images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A painting of a street with people walking in the rain&#10;&#10;Description automatically generated" id="272" name="Google Shape;27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91376" y="1659447"/>
            <a:ext cx="3961225" cy="2825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5"/>
          <p:cNvSpPr txBox="1"/>
          <p:nvPr/>
        </p:nvSpPr>
        <p:spPr>
          <a:xfrm>
            <a:off x="3294888" y="4698050"/>
            <a:ext cx="25542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000">
                <a:solidFill>
                  <a:srgbClr val="539DC6"/>
                </a:solidFill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en" sz="1000">
                <a:solidFill>
                  <a:srgbClr val="539DC6"/>
                </a:solidFill>
                <a:latin typeface="Open Sans"/>
                <a:ea typeface="Open Sans"/>
                <a:cs typeface="Open Sans"/>
                <a:sym typeface="Open Sans"/>
              </a:rPr>
              <a:t>OpenAI cookbook</a:t>
            </a:r>
            <a:endParaRPr sz="1000">
              <a:solidFill>
                <a:srgbClr val="539DC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26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2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26"/>
          <p:cNvSpPr txBox="1"/>
          <p:nvPr/>
        </p:nvSpPr>
        <p:spPr>
          <a:xfrm>
            <a:off x="514338" y="661399"/>
            <a:ext cx="8115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do these text to image models work?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26"/>
          <p:cNvSpPr txBox="1"/>
          <p:nvPr/>
        </p:nvSpPr>
        <p:spPr>
          <a:xfrm>
            <a:off x="3294900" y="4698050"/>
            <a:ext cx="255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000">
                <a:solidFill>
                  <a:srgbClr val="539DC6"/>
                </a:solidFill>
                <a:latin typeface="Open Sans"/>
                <a:ea typeface="Open Sans"/>
                <a:cs typeface="Open Sans"/>
                <a:sym typeface="Open Sans"/>
              </a:rPr>
              <a:t>Diffusion Model</a:t>
            </a:r>
            <a:endParaRPr sz="1000">
              <a:solidFill>
                <a:srgbClr val="539DC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mproving Diffusion Models as an Alternative To GANs, Part 1 | NVIDIA  Technical Blog" id="283" name="Google Shape;283;p26"/>
          <p:cNvPicPr preferRelativeResize="0"/>
          <p:nvPr/>
        </p:nvPicPr>
        <p:blipFill rotWithShape="1">
          <a:blip r:embed="rId6">
            <a:alphaModFix/>
          </a:blip>
          <a:srcRect b="21978" l="2322" r="909" t="16490"/>
          <a:stretch/>
        </p:blipFill>
        <p:spPr>
          <a:xfrm>
            <a:off x="2159328" y="1150791"/>
            <a:ext cx="4825344" cy="17260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ffusion Models — DDPMs, DDIMs, and Classifier Free Guidance | by Gabriel  Mongaras | Better Programming" id="284" name="Google Shape;28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94756" y="2876887"/>
            <a:ext cx="4754486" cy="1721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27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90" name="Google Shape;290;p27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91" name="Google Shape;291;p27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p27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27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27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Key DALL·E 3 Parameters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27"/>
          <p:cNvSpPr txBox="1"/>
          <p:nvPr/>
        </p:nvSpPr>
        <p:spPr>
          <a:xfrm>
            <a:off x="5867800" y="2402150"/>
            <a:ext cx="275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Insert Image Here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296" name="Google Shape;296;p27"/>
          <p:cNvGrpSpPr/>
          <p:nvPr/>
        </p:nvGrpSpPr>
        <p:grpSpPr>
          <a:xfrm>
            <a:off x="514350" y="1149223"/>
            <a:ext cx="3614700" cy="699163"/>
            <a:chOff x="514350" y="1149223"/>
            <a:chExt cx="3614700" cy="699163"/>
          </a:xfrm>
        </p:grpSpPr>
        <p:sp>
          <p:nvSpPr>
            <p:cNvPr id="297" name="Google Shape;297;p27"/>
            <p:cNvSpPr txBox="1"/>
            <p:nvPr/>
          </p:nvSpPr>
          <p:spPr>
            <a:xfrm>
              <a:off x="514350" y="1149223"/>
              <a:ext cx="3614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1. S</a:t>
              </a: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tyle (“natural” or “vivid”)</a:t>
              </a:r>
              <a:endParaRPr sz="1600"/>
            </a:p>
          </p:txBody>
        </p:sp>
        <p:sp>
          <p:nvSpPr>
            <p:cNvPr id="298" name="Google Shape;298;p27"/>
            <p:cNvSpPr txBox="1"/>
            <p:nvPr/>
          </p:nvSpPr>
          <p:spPr>
            <a:xfrm>
              <a:off x="514350" y="1451186"/>
              <a:ext cx="36147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-139700" lvl="1" marL="3048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(default) “vivid” for more realistic images</a:t>
              </a:r>
              <a:endParaRPr sz="1200"/>
            </a:p>
            <a:p>
              <a:pPr indent="-139700" lvl="1" marL="3048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“natural” for more cartoonish looking images</a:t>
              </a:r>
              <a:endParaRPr sz="1200"/>
            </a:p>
          </p:txBody>
        </p:sp>
      </p:grpSp>
      <p:grpSp>
        <p:nvGrpSpPr>
          <p:cNvPr id="299" name="Google Shape;299;p27"/>
          <p:cNvGrpSpPr/>
          <p:nvPr/>
        </p:nvGrpSpPr>
        <p:grpSpPr>
          <a:xfrm>
            <a:off x="514350" y="2275773"/>
            <a:ext cx="3614700" cy="699163"/>
            <a:chOff x="514350" y="1149223"/>
            <a:chExt cx="3614700" cy="699163"/>
          </a:xfrm>
        </p:grpSpPr>
        <p:sp>
          <p:nvSpPr>
            <p:cNvPr id="300" name="Google Shape;300;p27"/>
            <p:cNvSpPr txBox="1"/>
            <p:nvPr/>
          </p:nvSpPr>
          <p:spPr>
            <a:xfrm>
              <a:off x="514350" y="1149223"/>
              <a:ext cx="3614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2. Quality (“standard” or “hd”)</a:t>
              </a:r>
              <a:endParaRPr sz="1600"/>
            </a:p>
          </p:txBody>
        </p:sp>
        <p:sp>
          <p:nvSpPr>
            <p:cNvPr id="301" name="Google Shape;301;p27"/>
            <p:cNvSpPr txBox="1"/>
            <p:nvPr/>
          </p:nvSpPr>
          <p:spPr>
            <a:xfrm>
              <a:off x="514350" y="1451186"/>
              <a:ext cx="36147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-139700" lvl="1" marL="3048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(default) “standard” for less detailed images</a:t>
              </a:r>
              <a:endParaRPr sz="1200"/>
            </a:p>
            <a:p>
              <a:pPr indent="-139700" lvl="1" marL="3048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“hd” for images with ultra fine-grained details</a:t>
              </a:r>
              <a:endParaRPr sz="1200"/>
            </a:p>
          </p:txBody>
        </p:sp>
      </p:grpSp>
      <p:grpSp>
        <p:nvGrpSpPr>
          <p:cNvPr id="302" name="Google Shape;302;p27"/>
          <p:cNvGrpSpPr/>
          <p:nvPr/>
        </p:nvGrpSpPr>
        <p:grpSpPr>
          <a:xfrm>
            <a:off x="514350" y="3402323"/>
            <a:ext cx="3614700" cy="699163"/>
            <a:chOff x="514350" y="1149223"/>
            <a:chExt cx="3614700" cy="699163"/>
          </a:xfrm>
        </p:grpSpPr>
        <p:sp>
          <p:nvSpPr>
            <p:cNvPr id="303" name="Google Shape;303;p27"/>
            <p:cNvSpPr txBox="1"/>
            <p:nvPr/>
          </p:nvSpPr>
          <p:spPr>
            <a:xfrm>
              <a:off x="514350" y="1149223"/>
              <a:ext cx="3614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. Size</a:t>
              </a:r>
              <a:endParaRPr sz="1600"/>
            </a:p>
          </p:txBody>
        </p:sp>
        <p:sp>
          <p:nvSpPr>
            <p:cNvPr id="304" name="Google Shape;304;p27"/>
            <p:cNvSpPr txBox="1"/>
            <p:nvPr/>
          </p:nvSpPr>
          <p:spPr>
            <a:xfrm>
              <a:off x="514350" y="1451186"/>
              <a:ext cx="36147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-139700" lvl="1" marL="3048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Must be one of 1024x1024, 1792x1024, or 1024x1792 for DALL·E-3</a:t>
              </a:r>
              <a:endParaRPr sz="1200"/>
            </a:p>
          </p:txBody>
        </p:sp>
      </p:grpSp>
      <p:pic>
        <p:nvPicPr>
          <p:cNvPr descr="A collage of art&#10;&#10;Description automatically generated" id="305" name="Google Shape;30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4536" y="1149231"/>
            <a:ext cx="3895094" cy="15281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image of a nuclear explosion&#10;&#10;Description automatically generated" id="306" name="Google Shape;30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91878" y="2848550"/>
            <a:ext cx="3120390" cy="175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8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12" name="Google Shape;312;p2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13" name="Google Shape;313;p2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28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37931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Advice on Prompting DALL·E 3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2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p28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p2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28"/>
          <p:cNvSpPr txBox="1"/>
          <p:nvPr/>
        </p:nvSpPr>
        <p:spPr>
          <a:xfrm>
            <a:off x="514350" y="1083273"/>
            <a:ext cx="8115300" cy="30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 specific!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 the model’s weaknesses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○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e.g., not great with long strings of text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Exciting results when you combine it with GPT models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○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e.g., we’re working with an edtech company where we generate exercises for students. That much more engaging when we combine with generated images.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 mindful of copyright/content restrictions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29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324" name="Google Shape;324;p29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25" name="Google Shape;325;p29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29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29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p29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29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29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2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29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  <a:endParaRPr sz="3600"/>
          </a:p>
        </p:txBody>
      </p:sp>
      <p:grpSp>
        <p:nvGrpSpPr>
          <p:cNvPr id="333" name="Google Shape;333;p29"/>
          <p:cNvGrpSpPr/>
          <p:nvPr/>
        </p:nvGrpSpPr>
        <p:grpSpPr>
          <a:xfrm>
            <a:off x="514350" y="3253606"/>
            <a:ext cx="8115300" cy="634613"/>
            <a:chOff x="514350" y="1083273"/>
            <a:chExt cx="8115300" cy="634613"/>
          </a:xfrm>
        </p:grpSpPr>
        <p:sp>
          <p:nvSpPr>
            <p:cNvPr id="334" name="Google Shape;334;p29"/>
            <p:cNvSpPr txBox="1"/>
            <p:nvPr/>
          </p:nvSpPr>
          <p:spPr>
            <a:xfrm>
              <a:off x="514350" y="1083273"/>
              <a:ext cx="8115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Follow along here: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5" name="Google Shape;335;p29"/>
            <p:cNvSpPr txBox="1"/>
            <p:nvPr/>
          </p:nvSpPr>
          <p:spPr>
            <a:xfrm>
              <a:off x="514350" y="1502486"/>
              <a:ext cx="8115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hlink"/>
                  </a:solidFill>
                  <a:latin typeface="Open Sans"/>
                  <a:ea typeface="Open Sans"/>
                  <a:cs typeface="Open Sans"/>
                  <a:sym typeface="Open Sans"/>
                  <a:hlinkClick r:id="rId9"/>
                </a:rPr>
                <a:t>http://tinyurl.com/ZSL-multimodal-models</a:t>
              </a:r>
              <a:r>
                <a:rPr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41" name="Google Shape;341;p3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42" name="Google Shape;342;p3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3" name="Google Shape;343;p30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to Image Models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4" name="Google Shape;344;p3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30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3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7" name="Google Shape;347;p30"/>
          <p:cNvSpPr txBox="1"/>
          <p:nvPr/>
        </p:nvSpPr>
        <p:spPr>
          <a:xfrm>
            <a:off x="514350" y="1292537"/>
            <a:ext cx="811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Other interesting capabilities of text to image models: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8" name="Google Shape;34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738" y="2050179"/>
            <a:ext cx="2645356" cy="13037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able Diffusion Photoshop Plug-In Allows Inpainting Without Masking" id="349" name="Google Shape;349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90669" y="2007641"/>
            <a:ext cx="2645359" cy="1388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utpainting with Stable Diffusion - Two methods - Graydient AI" id="350" name="Google Shape;350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87604" y="1987585"/>
            <a:ext cx="2962659" cy="148055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956775" y="3632575"/>
            <a:ext cx="1119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ControlNets</a:t>
            </a:r>
            <a:endParaRPr/>
          </a:p>
        </p:txBody>
      </p:sp>
      <p:sp>
        <p:nvSpPr>
          <p:cNvPr id="352" name="Google Shape;352;p30"/>
          <p:cNvSpPr txBox="1"/>
          <p:nvPr/>
        </p:nvSpPr>
        <p:spPr>
          <a:xfrm>
            <a:off x="3853700" y="3540175"/>
            <a:ext cx="11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Inpainting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3" name="Google Shape;353;p30"/>
          <p:cNvSpPr txBox="1"/>
          <p:nvPr/>
        </p:nvSpPr>
        <p:spPr>
          <a:xfrm>
            <a:off x="6849725" y="3555625"/>
            <a:ext cx="123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Outpainting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31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359" name="Google Shape;359;p31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60" name="Google Shape;360;p31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1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" name="Google Shape;362;p31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3" name="Google Shape;363;p31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p31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p31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3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p31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Hands-On Exercise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83" name="Google Shape;83;p1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84" name="Google Shape;84;p1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14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Workshop Prerequisites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4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4"/>
          <p:cNvSpPr txBox="1"/>
          <p:nvPr/>
        </p:nvSpPr>
        <p:spPr>
          <a:xfrm>
            <a:off x="514350" y="1083273"/>
            <a:ext cx="811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Required:</a:t>
            </a:r>
            <a:endParaRPr sz="1600"/>
          </a:p>
        </p:txBody>
      </p:sp>
      <p:sp>
        <p:nvSpPr>
          <p:cNvPr id="90" name="Google Shape;90;p14"/>
          <p:cNvSpPr txBox="1"/>
          <p:nvPr/>
        </p:nvSpPr>
        <p:spPr>
          <a:xfrm>
            <a:off x="514350" y="1502486"/>
            <a:ext cx="81153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OpenAI API Key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familiarity with Python and Google Colab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familiarity with prompting/Large Language Models (LLMs)</a:t>
            </a:r>
            <a:endParaRPr sz="1200"/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954" y="2980117"/>
            <a:ext cx="1989908" cy="118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2743" y="3010063"/>
            <a:ext cx="2486576" cy="112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7198" y="2980125"/>
            <a:ext cx="1294822" cy="136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9">
            <a:alphaModFix/>
          </a:blip>
          <a:srcRect b="0" l="21430" r="20270" t="0"/>
          <a:stretch/>
        </p:blipFill>
        <p:spPr>
          <a:xfrm>
            <a:off x="7239900" y="3010063"/>
            <a:ext cx="1119150" cy="112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32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4" name="Google Shape;374;p3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5" name="Google Shape;375;p32"/>
          <p:cNvSpPr txBox="1"/>
          <p:nvPr/>
        </p:nvSpPr>
        <p:spPr>
          <a:xfrm>
            <a:off x="514338" y="733099"/>
            <a:ext cx="8115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Application for apparel e-commerce company to generate images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6" name="Google Shape;37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2713" y="1411625"/>
            <a:ext cx="1916026" cy="255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7088" y="1347550"/>
            <a:ext cx="2494200" cy="24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2"/>
          <p:cNvSpPr/>
          <p:nvPr/>
        </p:nvSpPr>
        <p:spPr>
          <a:xfrm>
            <a:off x="3145463" y="2635075"/>
            <a:ext cx="2274900" cy="45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3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p33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5" name="Google Shape;385;p3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33"/>
          <p:cNvSpPr txBox="1"/>
          <p:nvPr/>
        </p:nvSpPr>
        <p:spPr>
          <a:xfrm>
            <a:off x="514338" y="2114549"/>
            <a:ext cx="8115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 to the last cell in this Google Colab and copy the Colab to your drive to begin filling in your solution: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http://tinyurl.com/ZSL-multimodal-models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34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392" name="Google Shape;392;p34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93" name="Google Shape;393;p34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Google Shape;394;p34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5" name="Google Shape;395;p34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34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7" name="Google Shape;397;p34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p34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9" name="Google Shape;399;p3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0" name="Google Shape;400;p34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35"/>
          <p:cNvGrpSpPr/>
          <p:nvPr/>
        </p:nvGrpSpPr>
        <p:grpSpPr>
          <a:xfrm>
            <a:off x="0" y="127391"/>
            <a:ext cx="5738428" cy="716458"/>
            <a:chOff x="0" y="-28575"/>
            <a:chExt cx="3022711" cy="377394"/>
          </a:xfrm>
        </p:grpSpPr>
        <p:sp>
          <p:nvSpPr>
            <p:cNvPr id="406" name="Google Shape;406;p3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07" name="Google Shape;407;p35"/>
            <p:cNvSpPr txBox="1"/>
            <p:nvPr/>
          </p:nvSpPr>
          <p:spPr>
            <a:xfrm>
              <a:off x="0" y="-28575"/>
              <a:ext cx="3022711" cy="3773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p3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9" name="Google Shape;409;p35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10" name="Google Shape;410;p35"/>
          <p:cNvGrpSpPr/>
          <p:nvPr/>
        </p:nvGrpSpPr>
        <p:grpSpPr>
          <a:xfrm>
            <a:off x="514350" y="1579772"/>
            <a:ext cx="4562497" cy="529543"/>
            <a:chOff x="0" y="-28575"/>
            <a:chExt cx="2403338" cy="278942"/>
          </a:xfrm>
        </p:grpSpPr>
        <p:sp>
          <p:nvSpPr>
            <p:cNvPr id="411" name="Google Shape;411;p35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5"/>
            <p:cNvSpPr txBox="1"/>
            <p:nvPr/>
          </p:nvSpPr>
          <p:spPr>
            <a:xfrm>
              <a:off x="0" y="-28575"/>
              <a:ext cx="2403338" cy="278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35"/>
          <p:cNvGrpSpPr/>
          <p:nvPr/>
        </p:nvGrpSpPr>
        <p:grpSpPr>
          <a:xfrm>
            <a:off x="514350" y="2372089"/>
            <a:ext cx="4562497" cy="529543"/>
            <a:chOff x="0" y="-28575"/>
            <a:chExt cx="2403338" cy="278942"/>
          </a:xfrm>
        </p:grpSpPr>
        <p:sp>
          <p:nvSpPr>
            <p:cNvPr id="414" name="Google Shape;414;p35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5"/>
            <p:cNvSpPr txBox="1"/>
            <p:nvPr/>
          </p:nvSpPr>
          <p:spPr>
            <a:xfrm>
              <a:off x="0" y="-28575"/>
              <a:ext cx="2403338" cy="278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35"/>
          <p:cNvGrpSpPr/>
          <p:nvPr/>
        </p:nvGrpSpPr>
        <p:grpSpPr>
          <a:xfrm>
            <a:off x="514350" y="3164406"/>
            <a:ext cx="4562497" cy="529543"/>
            <a:chOff x="0" y="-28575"/>
            <a:chExt cx="2403338" cy="278942"/>
          </a:xfrm>
        </p:grpSpPr>
        <p:sp>
          <p:nvSpPr>
            <p:cNvPr id="417" name="Google Shape;417;p35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5"/>
            <p:cNvSpPr txBox="1"/>
            <p:nvPr/>
          </p:nvSpPr>
          <p:spPr>
            <a:xfrm>
              <a:off x="0" y="-28575"/>
              <a:ext cx="2403338" cy="278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35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1</a:t>
            </a:r>
            <a:endParaRPr sz="700"/>
          </a:p>
        </p:txBody>
      </p:sp>
      <p:sp>
        <p:nvSpPr>
          <p:cNvPr id="420" name="Google Shape;420;p3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1" name="Google Shape;421;p35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Style</a:t>
            </a:r>
            <a:endParaRPr sz="1100"/>
          </a:p>
        </p:txBody>
      </p:sp>
      <p:sp>
        <p:nvSpPr>
          <p:cNvPr id="422" name="Google Shape;422;p35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Expressiveness</a:t>
            </a:r>
            <a:endParaRPr sz="1100"/>
          </a:p>
        </p:txBody>
      </p:sp>
      <p:sp>
        <p:nvSpPr>
          <p:cNvPr id="423" name="Google Shape;423;p35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Quality</a:t>
            </a:r>
            <a:endParaRPr sz="1100"/>
          </a:p>
        </p:txBody>
      </p:sp>
      <p:sp>
        <p:nvSpPr>
          <p:cNvPr id="424" name="Google Shape;424;p35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of the following is NOT a valid parameter for DALL E3?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3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430" name="Google Shape;430;p3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31" name="Google Shape;431;p3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p36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3" name="Google Shape;433;p36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34" name="Google Shape;434;p36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435" name="Google Shape;435;p3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6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7" name="Google Shape;437;p36"/>
          <p:cNvSpPr/>
          <p:nvPr/>
        </p:nvSpPr>
        <p:spPr>
          <a:xfrm>
            <a:off x="514350" y="2426336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514350" y="3164406"/>
            <a:ext cx="4562497" cy="529654"/>
            <a:chOff x="0" y="-28575"/>
            <a:chExt cx="2403338" cy="279000"/>
          </a:xfrm>
        </p:grpSpPr>
        <p:sp>
          <p:nvSpPr>
            <p:cNvPr id="439" name="Google Shape;439;p3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6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1" name="Google Shape;441;p36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1</a:t>
            </a:r>
            <a:endParaRPr sz="700"/>
          </a:p>
        </p:txBody>
      </p:sp>
      <p:sp>
        <p:nvSpPr>
          <p:cNvPr id="442" name="Google Shape;442;p3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3" name="Google Shape;443;p36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Style</a:t>
            </a:r>
            <a:endParaRPr sz="1100"/>
          </a:p>
        </p:txBody>
      </p:sp>
      <p:sp>
        <p:nvSpPr>
          <p:cNvPr id="444" name="Google Shape;444;p36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Expressiveness</a:t>
            </a:r>
            <a:endParaRPr b="1" sz="1100"/>
          </a:p>
        </p:txBody>
      </p:sp>
      <p:sp>
        <p:nvSpPr>
          <p:cNvPr id="445" name="Google Shape;445;p36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Quality</a:t>
            </a:r>
            <a:endParaRPr sz="1100"/>
          </a:p>
        </p:txBody>
      </p:sp>
      <p:sp>
        <p:nvSpPr>
          <p:cNvPr id="446" name="Google Shape;446;p36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of the following is NOT a valid parameter for DALL E3?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7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452" name="Google Shape;452;p37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53" name="Google Shape;453;p37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37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5" name="Google Shape;455;p37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56" name="Google Shape;456;p37"/>
          <p:cNvGrpSpPr/>
          <p:nvPr/>
        </p:nvGrpSpPr>
        <p:grpSpPr>
          <a:xfrm>
            <a:off x="514350" y="1852210"/>
            <a:ext cx="4562497" cy="529654"/>
            <a:chOff x="0" y="-28575"/>
            <a:chExt cx="2403338" cy="279000"/>
          </a:xfrm>
        </p:grpSpPr>
        <p:sp>
          <p:nvSpPr>
            <p:cNvPr id="457" name="Google Shape;457;p37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7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" name="Google Shape;459;p37"/>
          <p:cNvGrpSpPr/>
          <p:nvPr/>
        </p:nvGrpSpPr>
        <p:grpSpPr>
          <a:xfrm>
            <a:off x="514350" y="2644527"/>
            <a:ext cx="4562497" cy="529654"/>
            <a:chOff x="0" y="-28575"/>
            <a:chExt cx="2403338" cy="279000"/>
          </a:xfrm>
        </p:grpSpPr>
        <p:sp>
          <p:nvSpPr>
            <p:cNvPr id="460" name="Google Shape;460;p37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7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37"/>
          <p:cNvGrpSpPr/>
          <p:nvPr/>
        </p:nvGrpSpPr>
        <p:grpSpPr>
          <a:xfrm>
            <a:off x="514350" y="3436844"/>
            <a:ext cx="4562497" cy="529654"/>
            <a:chOff x="0" y="-28575"/>
            <a:chExt cx="2403338" cy="279000"/>
          </a:xfrm>
        </p:grpSpPr>
        <p:sp>
          <p:nvSpPr>
            <p:cNvPr id="463" name="Google Shape;463;p37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7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" name="Google Shape;465;p37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2</a:t>
            </a:r>
            <a:endParaRPr sz="700"/>
          </a:p>
        </p:txBody>
      </p:sp>
      <p:sp>
        <p:nvSpPr>
          <p:cNvPr id="466" name="Google Shape;466;p3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p37"/>
          <p:cNvSpPr txBox="1"/>
          <p:nvPr/>
        </p:nvSpPr>
        <p:spPr>
          <a:xfrm>
            <a:off x="738200" y="1907513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Perceiver Resampler</a:t>
            </a:r>
            <a:endParaRPr sz="1100"/>
          </a:p>
        </p:txBody>
      </p:sp>
      <p:sp>
        <p:nvSpPr>
          <p:cNvPr id="468" name="Google Shape;468;p37"/>
          <p:cNvSpPr txBox="1"/>
          <p:nvPr/>
        </p:nvSpPr>
        <p:spPr>
          <a:xfrm>
            <a:off x="738200" y="2687312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Diffuser</a:t>
            </a:r>
            <a:endParaRPr sz="1100"/>
          </a:p>
        </p:txBody>
      </p:sp>
      <p:sp>
        <p:nvSpPr>
          <p:cNvPr id="469" name="Google Shape;469;p37"/>
          <p:cNvSpPr txBox="1"/>
          <p:nvPr/>
        </p:nvSpPr>
        <p:spPr>
          <a:xfrm>
            <a:off x="738200" y="3492212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1100"/>
          </a:p>
        </p:txBody>
      </p:sp>
      <p:sp>
        <p:nvSpPr>
          <p:cNvPr id="470" name="Google Shape;470;p37"/>
          <p:cNvSpPr txBox="1"/>
          <p:nvPr/>
        </p:nvSpPr>
        <p:spPr>
          <a:xfrm>
            <a:off x="514350" y="1083275"/>
            <a:ext cx="8176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of the following is the name of a transformer used to incorporate image encodings into text encodings when using models?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38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476" name="Google Shape;476;p3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77" name="Google Shape;477;p3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8" name="Google Shape;478;p3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9" name="Google Shape;479;p38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0" name="Google Shape;480;p38"/>
          <p:cNvSpPr/>
          <p:nvPr/>
        </p:nvSpPr>
        <p:spPr>
          <a:xfrm>
            <a:off x="514350" y="1906456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p38"/>
          <p:cNvGrpSpPr/>
          <p:nvPr/>
        </p:nvGrpSpPr>
        <p:grpSpPr>
          <a:xfrm>
            <a:off x="514350" y="2644527"/>
            <a:ext cx="4562497" cy="529654"/>
            <a:chOff x="0" y="-28575"/>
            <a:chExt cx="2403338" cy="279000"/>
          </a:xfrm>
        </p:grpSpPr>
        <p:sp>
          <p:nvSpPr>
            <p:cNvPr id="482" name="Google Shape;482;p38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8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p38"/>
          <p:cNvGrpSpPr/>
          <p:nvPr/>
        </p:nvGrpSpPr>
        <p:grpSpPr>
          <a:xfrm>
            <a:off x="514350" y="3436844"/>
            <a:ext cx="4562497" cy="529654"/>
            <a:chOff x="0" y="-28575"/>
            <a:chExt cx="2403338" cy="279000"/>
          </a:xfrm>
        </p:grpSpPr>
        <p:sp>
          <p:nvSpPr>
            <p:cNvPr id="485" name="Google Shape;485;p38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8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7" name="Google Shape;487;p38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2</a:t>
            </a:r>
            <a:endParaRPr sz="700"/>
          </a:p>
        </p:txBody>
      </p:sp>
      <p:sp>
        <p:nvSpPr>
          <p:cNvPr id="488" name="Google Shape;488;p3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9" name="Google Shape;489;p38"/>
          <p:cNvSpPr txBox="1"/>
          <p:nvPr/>
        </p:nvSpPr>
        <p:spPr>
          <a:xfrm>
            <a:off x="738200" y="1907513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Perceiver Resampler</a:t>
            </a:r>
            <a:endParaRPr b="1" sz="1100"/>
          </a:p>
        </p:txBody>
      </p:sp>
      <p:sp>
        <p:nvSpPr>
          <p:cNvPr id="490" name="Google Shape;490;p38"/>
          <p:cNvSpPr txBox="1"/>
          <p:nvPr/>
        </p:nvSpPr>
        <p:spPr>
          <a:xfrm>
            <a:off x="738200" y="2687312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Diffuser</a:t>
            </a:r>
            <a:endParaRPr sz="1100"/>
          </a:p>
        </p:txBody>
      </p:sp>
      <p:sp>
        <p:nvSpPr>
          <p:cNvPr id="491" name="Google Shape;491;p38"/>
          <p:cNvSpPr txBox="1"/>
          <p:nvPr/>
        </p:nvSpPr>
        <p:spPr>
          <a:xfrm>
            <a:off x="738200" y="3492212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1100"/>
          </a:p>
        </p:txBody>
      </p:sp>
      <p:sp>
        <p:nvSpPr>
          <p:cNvPr id="492" name="Google Shape;492;p38"/>
          <p:cNvSpPr txBox="1"/>
          <p:nvPr/>
        </p:nvSpPr>
        <p:spPr>
          <a:xfrm>
            <a:off x="514350" y="1083275"/>
            <a:ext cx="8176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of the following is the name of a transformer used to incorporate image encodings into text encodings when using models?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3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498" name="Google Shape;498;p3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99" name="Google Shape;499;p3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0" name="Google Shape;500;p3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1" name="Google Shape;501;p39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02" name="Google Shape;502;p39"/>
          <p:cNvGrpSpPr/>
          <p:nvPr/>
        </p:nvGrpSpPr>
        <p:grpSpPr>
          <a:xfrm>
            <a:off x="514350" y="1852210"/>
            <a:ext cx="4562497" cy="529654"/>
            <a:chOff x="0" y="-28575"/>
            <a:chExt cx="2403338" cy="279000"/>
          </a:xfrm>
        </p:grpSpPr>
        <p:sp>
          <p:nvSpPr>
            <p:cNvPr id="503" name="Google Shape;503;p3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39"/>
          <p:cNvGrpSpPr/>
          <p:nvPr/>
        </p:nvGrpSpPr>
        <p:grpSpPr>
          <a:xfrm>
            <a:off x="514350" y="2644527"/>
            <a:ext cx="4562497" cy="529654"/>
            <a:chOff x="0" y="-28575"/>
            <a:chExt cx="2403338" cy="279000"/>
          </a:xfrm>
        </p:grpSpPr>
        <p:sp>
          <p:nvSpPr>
            <p:cNvPr id="506" name="Google Shape;506;p3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" name="Google Shape;508;p39"/>
          <p:cNvGrpSpPr/>
          <p:nvPr/>
        </p:nvGrpSpPr>
        <p:grpSpPr>
          <a:xfrm>
            <a:off x="514350" y="3436844"/>
            <a:ext cx="4562497" cy="529654"/>
            <a:chOff x="0" y="-28575"/>
            <a:chExt cx="2403338" cy="279000"/>
          </a:xfrm>
        </p:grpSpPr>
        <p:sp>
          <p:nvSpPr>
            <p:cNvPr id="509" name="Google Shape;509;p3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1" name="Google Shape;511;p3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3</a:t>
            </a:r>
            <a:endParaRPr sz="700"/>
          </a:p>
        </p:txBody>
      </p:sp>
      <p:sp>
        <p:nvSpPr>
          <p:cNvPr id="512" name="Google Shape;512;p3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3" name="Google Shape;513;p39"/>
          <p:cNvSpPr txBox="1"/>
          <p:nvPr/>
        </p:nvSpPr>
        <p:spPr>
          <a:xfrm>
            <a:off x="738200" y="1907513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Convolutional</a:t>
            </a:r>
            <a:endParaRPr sz="1100"/>
          </a:p>
        </p:txBody>
      </p:sp>
      <p:sp>
        <p:nvSpPr>
          <p:cNvPr id="514" name="Google Shape;514;p39"/>
          <p:cNvSpPr txBox="1"/>
          <p:nvPr/>
        </p:nvSpPr>
        <p:spPr>
          <a:xfrm>
            <a:off x="738200" y="2687312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Diffusion</a:t>
            </a:r>
            <a:endParaRPr sz="1100"/>
          </a:p>
        </p:txBody>
      </p:sp>
      <p:sp>
        <p:nvSpPr>
          <p:cNvPr id="515" name="Google Shape;515;p39"/>
          <p:cNvSpPr txBox="1"/>
          <p:nvPr/>
        </p:nvSpPr>
        <p:spPr>
          <a:xfrm>
            <a:off x="738200" y="3492212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1100"/>
          </a:p>
        </p:txBody>
      </p:sp>
      <p:sp>
        <p:nvSpPr>
          <p:cNvPr id="516" name="Google Shape;516;p39"/>
          <p:cNvSpPr txBox="1"/>
          <p:nvPr/>
        </p:nvSpPr>
        <p:spPr>
          <a:xfrm>
            <a:off x="514350" y="1083275"/>
            <a:ext cx="8176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name of the type of model used to generate images in text-to-image models like DALL-E 3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4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22" name="Google Shape;522;p4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23" name="Google Shape;523;p4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" name="Google Shape;524;p4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5" name="Google Shape;525;p40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26" name="Google Shape;526;p40"/>
          <p:cNvGrpSpPr/>
          <p:nvPr/>
        </p:nvGrpSpPr>
        <p:grpSpPr>
          <a:xfrm>
            <a:off x="514350" y="1852210"/>
            <a:ext cx="4562497" cy="529654"/>
            <a:chOff x="0" y="-28575"/>
            <a:chExt cx="2403338" cy="279000"/>
          </a:xfrm>
        </p:grpSpPr>
        <p:sp>
          <p:nvSpPr>
            <p:cNvPr id="527" name="Google Shape;527;p4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9" name="Google Shape;529;p40"/>
          <p:cNvSpPr/>
          <p:nvPr/>
        </p:nvSpPr>
        <p:spPr>
          <a:xfrm>
            <a:off x="514350" y="2698774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0" name="Google Shape;530;p40"/>
          <p:cNvGrpSpPr/>
          <p:nvPr/>
        </p:nvGrpSpPr>
        <p:grpSpPr>
          <a:xfrm>
            <a:off x="514350" y="3436844"/>
            <a:ext cx="4562497" cy="529654"/>
            <a:chOff x="0" y="-28575"/>
            <a:chExt cx="2403338" cy="279000"/>
          </a:xfrm>
        </p:grpSpPr>
        <p:sp>
          <p:nvSpPr>
            <p:cNvPr id="531" name="Google Shape;531;p4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3" name="Google Shape;533;p40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3</a:t>
            </a:r>
            <a:endParaRPr sz="700"/>
          </a:p>
        </p:txBody>
      </p:sp>
      <p:sp>
        <p:nvSpPr>
          <p:cNvPr id="534" name="Google Shape;534;p4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5" name="Google Shape;535;p40"/>
          <p:cNvSpPr txBox="1"/>
          <p:nvPr/>
        </p:nvSpPr>
        <p:spPr>
          <a:xfrm>
            <a:off x="738200" y="1907513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Convolutional</a:t>
            </a:r>
            <a:endParaRPr sz="1100"/>
          </a:p>
        </p:txBody>
      </p:sp>
      <p:sp>
        <p:nvSpPr>
          <p:cNvPr id="536" name="Google Shape;536;p40"/>
          <p:cNvSpPr txBox="1"/>
          <p:nvPr/>
        </p:nvSpPr>
        <p:spPr>
          <a:xfrm>
            <a:off x="738200" y="2687312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Diffusion</a:t>
            </a:r>
            <a:endParaRPr b="1" sz="1100"/>
          </a:p>
        </p:txBody>
      </p:sp>
      <p:sp>
        <p:nvSpPr>
          <p:cNvPr id="537" name="Google Shape;537;p40"/>
          <p:cNvSpPr txBox="1"/>
          <p:nvPr/>
        </p:nvSpPr>
        <p:spPr>
          <a:xfrm>
            <a:off x="738200" y="3492212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1100"/>
          </a:p>
        </p:txBody>
      </p:sp>
      <p:sp>
        <p:nvSpPr>
          <p:cNvPr id="538" name="Google Shape;538;p40"/>
          <p:cNvSpPr txBox="1"/>
          <p:nvPr/>
        </p:nvSpPr>
        <p:spPr>
          <a:xfrm>
            <a:off x="514350" y="1083275"/>
            <a:ext cx="8176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name of the type of model used to generate images in text-to-image models like DALL-E 3?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4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44" name="Google Shape;544;p4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45" name="Google Shape;545;p4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6" name="Google Shape;546;p41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7" name="Google Shape;547;p41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48" name="Google Shape;548;p41"/>
          <p:cNvGrpSpPr/>
          <p:nvPr/>
        </p:nvGrpSpPr>
        <p:grpSpPr>
          <a:xfrm>
            <a:off x="514350" y="1852210"/>
            <a:ext cx="4562497" cy="529654"/>
            <a:chOff x="0" y="-28575"/>
            <a:chExt cx="2403338" cy="279000"/>
          </a:xfrm>
        </p:grpSpPr>
        <p:sp>
          <p:nvSpPr>
            <p:cNvPr id="549" name="Google Shape;549;p4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1" name="Google Shape;551;p41"/>
          <p:cNvGrpSpPr/>
          <p:nvPr/>
        </p:nvGrpSpPr>
        <p:grpSpPr>
          <a:xfrm>
            <a:off x="514350" y="2644527"/>
            <a:ext cx="4562497" cy="529654"/>
            <a:chOff x="0" y="-28575"/>
            <a:chExt cx="2403338" cy="279000"/>
          </a:xfrm>
        </p:grpSpPr>
        <p:sp>
          <p:nvSpPr>
            <p:cNvPr id="552" name="Google Shape;552;p4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4" name="Google Shape;554;p41"/>
          <p:cNvGrpSpPr/>
          <p:nvPr/>
        </p:nvGrpSpPr>
        <p:grpSpPr>
          <a:xfrm>
            <a:off x="514350" y="3436844"/>
            <a:ext cx="4562497" cy="529654"/>
            <a:chOff x="0" y="-28575"/>
            <a:chExt cx="2403338" cy="279000"/>
          </a:xfrm>
        </p:grpSpPr>
        <p:sp>
          <p:nvSpPr>
            <p:cNvPr id="555" name="Google Shape;555;p4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7" name="Google Shape;557;p41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4</a:t>
            </a:r>
            <a:endParaRPr sz="700"/>
          </a:p>
        </p:txBody>
      </p:sp>
      <p:sp>
        <p:nvSpPr>
          <p:cNvPr id="558" name="Google Shape;558;p4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9" name="Google Shape;559;p41"/>
          <p:cNvSpPr txBox="1"/>
          <p:nvPr/>
        </p:nvSpPr>
        <p:spPr>
          <a:xfrm>
            <a:off x="738200" y="1907513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Flamingo</a:t>
            </a:r>
            <a:endParaRPr sz="1100"/>
          </a:p>
        </p:txBody>
      </p:sp>
      <p:sp>
        <p:nvSpPr>
          <p:cNvPr id="560" name="Google Shape;560;p41"/>
          <p:cNvSpPr txBox="1"/>
          <p:nvPr/>
        </p:nvSpPr>
        <p:spPr>
          <a:xfrm>
            <a:off x="738200" y="2687312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Kestrel</a:t>
            </a:r>
            <a:endParaRPr sz="1100"/>
          </a:p>
        </p:txBody>
      </p:sp>
      <p:sp>
        <p:nvSpPr>
          <p:cNvPr id="561" name="Google Shape;561;p41"/>
          <p:cNvSpPr txBox="1"/>
          <p:nvPr/>
        </p:nvSpPr>
        <p:spPr>
          <a:xfrm>
            <a:off x="738200" y="3492212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Seagull</a:t>
            </a:r>
            <a:endParaRPr sz="1100"/>
          </a:p>
        </p:txBody>
      </p:sp>
      <p:sp>
        <p:nvSpPr>
          <p:cNvPr id="562" name="Google Shape;562;p41"/>
          <p:cNvSpPr txBox="1"/>
          <p:nvPr/>
        </p:nvSpPr>
        <p:spPr>
          <a:xfrm>
            <a:off x="514350" y="1083275"/>
            <a:ext cx="8176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of the following is the name of an early multimodal model that provided text completion from image + text inputs?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00" name="Google Shape;100;p1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01" name="Google Shape;101;p1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15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15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The Instructor</a:t>
            </a:r>
            <a:endParaRPr sz="700"/>
          </a:p>
        </p:txBody>
      </p:sp>
      <p:sp>
        <p:nvSpPr>
          <p:cNvPr id="105" name="Google Shape;105;p1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6" name="Google Shape;106;p15"/>
          <p:cNvGrpSpPr/>
          <p:nvPr/>
        </p:nvGrpSpPr>
        <p:grpSpPr>
          <a:xfrm>
            <a:off x="514338" y="1313738"/>
            <a:ext cx="3614713" cy="2807782"/>
            <a:chOff x="514363" y="936250"/>
            <a:chExt cx="3614713" cy="2807782"/>
          </a:xfrm>
        </p:grpSpPr>
        <p:sp>
          <p:nvSpPr>
            <p:cNvPr id="107" name="Google Shape;107;p15"/>
            <p:cNvSpPr txBox="1"/>
            <p:nvPr/>
          </p:nvSpPr>
          <p:spPr>
            <a:xfrm>
              <a:off x="514363" y="2146341"/>
              <a:ext cx="3614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Paul</a:t>
              </a:r>
              <a:endParaRPr sz="1600"/>
            </a:p>
          </p:txBody>
        </p:sp>
        <p:sp>
          <p:nvSpPr>
            <p:cNvPr id="108" name="Google Shape;108;p15"/>
            <p:cNvSpPr txBox="1"/>
            <p:nvPr/>
          </p:nvSpPr>
          <p:spPr>
            <a:xfrm>
              <a:off x="514375" y="2491832"/>
              <a:ext cx="3614700" cy="12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39700" lvl="1" marL="3048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Stanford Computer Science + AI Lab</a:t>
              </a:r>
              <a:endParaRPr sz="1200"/>
            </a:p>
            <a:p>
              <a:pPr indent="-139700" lvl="1" marL="3048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Palantir / Addepar (Top-VC backed data analytics companies)</a:t>
              </a:r>
              <a:endPara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139700" lvl="1" marL="3048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5 years as a VC investing in AI</a:t>
              </a:r>
              <a:endPara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139700" lvl="1" marL="3048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Now runs ZSL</a:t>
              </a:r>
              <a:endPara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09" name="Google Shape;10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66275" y="936250"/>
              <a:ext cx="1110900" cy="1110900"/>
            </a:xfrm>
            <a:prstGeom prst="flowChartAlternateProcess">
              <a:avLst/>
            </a:prstGeom>
            <a:noFill/>
            <a:ln>
              <a:noFill/>
            </a:ln>
          </p:spPr>
        </p:pic>
      </p:grpSp>
      <p:grpSp>
        <p:nvGrpSpPr>
          <p:cNvPr id="110" name="Google Shape;110;p15"/>
          <p:cNvGrpSpPr/>
          <p:nvPr/>
        </p:nvGrpSpPr>
        <p:grpSpPr>
          <a:xfrm>
            <a:off x="4572000" y="1309112"/>
            <a:ext cx="3680642" cy="2817056"/>
            <a:chOff x="4949000" y="936250"/>
            <a:chExt cx="3680642" cy="2817056"/>
          </a:xfrm>
        </p:grpSpPr>
        <p:sp>
          <p:nvSpPr>
            <p:cNvPr id="111" name="Google Shape;111;p15"/>
            <p:cNvSpPr txBox="1"/>
            <p:nvPr/>
          </p:nvSpPr>
          <p:spPr>
            <a:xfrm>
              <a:off x="5014942" y="2194028"/>
              <a:ext cx="3614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Zero Shot Labs (ZSL):</a:t>
              </a:r>
              <a:endParaRPr sz="1600"/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4949000" y="2587206"/>
              <a:ext cx="3614700" cy="11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AI instruction and training seminars (like this one)</a:t>
              </a:r>
              <a:endPara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Advising on AI strategy</a:t>
              </a:r>
              <a:endPara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Implementing AI solutions</a:t>
              </a:r>
              <a:endPara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Projects led by PhD-level talent</a:t>
              </a:r>
              <a:endPara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Zero Shot Labs" id="113" name="Google Shape;113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47752" y="936250"/>
              <a:ext cx="749100" cy="1110900"/>
            </a:xfrm>
            <a:prstGeom prst="roundRect">
              <a:avLst>
                <a:gd fmla="val 16667" name="adj"/>
              </a:avLst>
            </a:prstGeom>
            <a:solidFill>
              <a:srgbClr val="4285F4"/>
            </a:solidFill>
            <a:ln>
              <a:noFill/>
            </a:ln>
          </p:spPr>
        </p:pic>
      </p:grpSp>
      <p:sp>
        <p:nvSpPr>
          <p:cNvPr id="114" name="Google Shape;114;p15"/>
          <p:cNvSpPr/>
          <p:nvPr/>
        </p:nvSpPr>
        <p:spPr>
          <a:xfrm>
            <a:off x="1718063" y="4471650"/>
            <a:ext cx="4740600" cy="315000"/>
          </a:xfrm>
          <a:prstGeom prst="rect">
            <a:avLst/>
          </a:prstGeom>
          <a:solidFill>
            <a:srgbClr val="D362A4"/>
          </a:solidFill>
          <a:ln cap="flat" cmpd="sng" w="9525">
            <a:solidFill>
              <a:srgbClr val="D362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362A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1718075" y="4485150"/>
            <a:ext cx="4716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35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Contact: pquigley@zeroshotlabs.com</a:t>
            </a:r>
            <a:endParaRPr b="1" sz="1355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42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68" name="Google Shape;568;p4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69" name="Google Shape;569;p4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0" name="Google Shape;570;p42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1" name="Google Shape;571;p42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2" name="Google Shape;572;p42"/>
          <p:cNvSpPr/>
          <p:nvPr/>
        </p:nvSpPr>
        <p:spPr>
          <a:xfrm>
            <a:off x="514350" y="1906456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3" name="Google Shape;573;p42"/>
          <p:cNvGrpSpPr/>
          <p:nvPr/>
        </p:nvGrpSpPr>
        <p:grpSpPr>
          <a:xfrm>
            <a:off x="514350" y="2644527"/>
            <a:ext cx="4562497" cy="529654"/>
            <a:chOff x="0" y="-28575"/>
            <a:chExt cx="2403338" cy="279000"/>
          </a:xfrm>
        </p:grpSpPr>
        <p:sp>
          <p:nvSpPr>
            <p:cNvPr id="574" name="Google Shape;574;p4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6" name="Google Shape;576;p42"/>
          <p:cNvGrpSpPr/>
          <p:nvPr/>
        </p:nvGrpSpPr>
        <p:grpSpPr>
          <a:xfrm>
            <a:off x="514350" y="3436844"/>
            <a:ext cx="4562497" cy="529654"/>
            <a:chOff x="0" y="-28575"/>
            <a:chExt cx="2403338" cy="279000"/>
          </a:xfrm>
        </p:grpSpPr>
        <p:sp>
          <p:nvSpPr>
            <p:cNvPr id="577" name="Google Shape;577;p4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9" name="Google Shape;579;p42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4</a:t>
            </a:r>
            <a:endParaRPr sz="700"/>
          </a:p>
        </p:txBody>
      </p:sp>
      <p:sp>
        <p:nvSpPr>
          <p:cNvPr id="580" name="Google Shape;580;p4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1" name="Google Shape;581;p42"/>
          <p:cNvSpPr txBox="1"/>
          <p:nvPr/>
        </p:nvSpPr>
        <p:spPr>
          <a:xfrm>
            <a:off x="738200" y="1907513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Flamingo</a:t>
            </a:r>
            <a:endParaRPr b="1" sz="1100"/>
          </a:p>
        </p:txBody>
      </p:sp>
      <p:sp>
        <p:nvSpPr>
          <p:cNvPr id="582" name="Google Shape;582;p42"/>
          <p:cNvSpPr txBox="1"/>
          <p:nvPr/>
        </p:nvSpPr>
        <p:spPr>
          <a:xfrm>
            <a:off x="738200" y="2687312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Kestrel</a:t>
            </a:r>
            <a:endParaRPr sz="1100"/>
          </a:p>
        </p:txBody>
      </p:sp>
      <p:sp>
        <p:nvSpPr>
          <p:cNvPr id="583" name="Google Shape;583;p42"/>
          <p:cNvSpPr txBox="1"/>
          <p:nvPr/>
        </p:nvSpPr>
        <p:spPr>
          <a:xfrm>
            <a:off x="738200" y="3492212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Seagull</a:t>
            </a:r>
            <a:endParaRPr sz="1100"/>
          </a:p>
        </p:txBody>
      </p:sp>
      <p:sp>
        <p:nvSpPr>
          <p:cNvPr id="584" name="Google Shape;584;p42"/>
          <p:cNvSpPr txBox="1"/>
          <p:nvPr/>
        </p:nvSpPr>
        <p:spPr>
          <a:xfrm>
            <a:off x="514350" y="1083275"/>
            <a:ext cx="8176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of the following is the name of an early multimodal model that provided text completion from image + text inputs?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43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90" name="Google Shape;590;p4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91" name="Google Shape;591;p4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2" name="Google Shape;592;p43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3" name="Google Shape;593;p43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94" name="Google Shape;594;p43"/>
          <p:cNvGrpSpPr/>
          <p:nvPr/>
        </p:nvGrpSpPr>
        <p:grpSpPr>
          <a:xfrm>
            <a:off x="514350" y="1852210"/>
            <a:ext cx="4562497" cy="529654"/>
            <a:chOff x="0" y="-28575"/>
            <a:chExt cx="2403338" cy="279000"/>
          </a:xfrm>
        </p:grpSpPr>
        <p:sp>
          <p:nvSpPr>
            <p:cNvPr id="595" name="Google Shape;595;p43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3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7" name="Google Shape;597;p43"/>
          <p:cNvGrpSpPr/>
          <p:nvPr/>
        </p:nvGrpSpPr>
        <p:grpSpPr>
          <a:xfrm>
            <a:off x="514350" y="2644527"/>
            <a:ext cx="4562497" cy="529654"/>
            <a:chOff x="0" y="-28575"/>
            <a:chExt cx="2403338" cy="279000"/>
          </a:xfrm>
        </p:grpSpPr>
        <p:sp>
          <p:nvSpPr>
            <p:cNvPr id="598" name="Google Shape;598;p43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3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0" name="Google Shape;600;p43"/>
          <p:cNvGrpSpPr/>
          <p:nvPr/>
        </p:nvGrpSpPr>
        <p:grpSpPr>
          <a:xfrm>
            <a:off x="514350" y="3436844"/>
            <a:ext cx="4562497" cy="529654"/>
            <a:chOff x="0" y="-28575"/>
            <a:chExt cx="2403338" cy="279000"/>
          </a:xfrm>
        </p:grpSpPr>
        <p:sp>
          <p:nvSpPr>
            <p:cNvPr id="601" name="Google Shape;601;p43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3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3" name="Google Shape;603;p43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5</a:t>
            </a:r>
            <a:endParaRPr sz="700"/>
          </a:p>
        </p:txBody>
      </p:sp>
      <p:sp>
        <p:nvSpPr>
          <p:cNvPr id="604" name="Google Shape;604;p4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5" name="Google Shape;605;p43"/>
          <p:cNvSpPr txBox="1"/>
          <p:nvPr/>
        </p:nvSpPr>
        <p:spPr>
          <a:xfrm>
            <a:off x="738200" y="1907513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Bad at generating realistic human faces</a:t>
            </a:r>
            <a:endParaRPr sz="1100"/>
          </a:p>
        </p:txBody>
      </p:sp>
      <p:sp>
        <p:nvSpPr>
          <p:cNvPr id="606" name="Google Shape;606;p43"/>
          <p:cNvSpPr txBox="1"/>
          <p:nvPr/>
        </p:nvSpPr>
        <p:spPr>
          <a:xfrm>
            <a:off x="738200" y="2687312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Bad at generating long strings of text</a:t>
            </a:r>
            <a:endParaRPr sz="1100"/>
          </a:p>
        </p:txBody>
      </p:sp>
      <p:sp>
        <p:nvSpPr>
          <p:cNvPr id="607" name="Google Shape;607;p43"/>
          <p:cNvSpPr txBox="1"/>
          <p:nvPr/>
        </p:nvSpPr>
        <p:spPr>
          <a:xfrm>
            <a:off x="738200" y="3492212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Bad at generating the sun in the sky</a:t>
            </a:r>
            <a:endParaRPr sz="1100"/>
          </a:p>
        </p:txBody>
      </p:sp>
      <p:sp>
        <p:nvSpPr>
          <p:cNvPr id="608" name="Google Shape;608;p43"/>
          <p:cNvSpPr txBox="1"/>
          <p:nvPr/>
        </p:nvSpPr>
        <p:spPr>
          <a:xfrm>
            <a:off x="514350" y="1083275"/>
            <a:ext cx="8176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of the following is a weakness of the DALL-E-3 models text generation capabilities?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4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14" name="Google Shape;614;p4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15" name="Google Shape;615;p4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6" name="Google Shape;616;p44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7" name="Google Shape;617;p44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18" name="Google Shape;618;p44"/>
          <p:cNvGrpSpPr/>
          <p:nvPr/>
        </p:nvGrpSpPr>
        <p:grpSpPr>
          <a:xfrm>
            <a:off x="514350" y="1852210"/>
            <a:ext cx="4562497" cy="529654"/>
            <a:chOff x="0" y="-28575"/>
            <a:chExt cx="2403338" cy="279000"/>
          </a:xfrm>
        </p:grpSpPr>
        <p:sp>
          <p:nvSpPr>
            <p:cNvPr id="619" name="Google Shape;619;p44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4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1" name="Google Shape;621;p44"/>
          <p:cNvSpPr/>
          <p:nvPr/>
        </p:nvSpPr>
        <p:spPr>
          <a:xfrm>
            <a:off x="514350" y="2698774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2" name="Google Shape;622;p44"/>
          <p:cNvGrpSpPr/>
          <p:nvPr/>
        </p:nvGrpSpPr>
        <p:grpSpPr>
          <a:xfrm>
            <a:off x="514350" y="3436844"/>
            <a:ext cx="4562497" cy="529654"/>
            <a:chOff x="0" y="-28575"/>
            <a:chExt cx="2403338" cy="279000"/>
          </a:xfrm>
        </p:grpSpPr>
        <p:sp>
          <p:nvSpPr>
            <p:cNvPr id="623" name="Google Shape;623;p44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4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5" name="Google Shape;625;p44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5</a:t>
            </a:r>
            <a:endParaRPr sz="700"/>
          </a:p>
        </p:txBody>
      </p:sp>
      <p:sp>
        <p:nvSpPr>
          <p:cNvPr id="626" name="Google Shape;626;p4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7" name="Google Shape;627;p44"/>
          <p:cNvSpPr txBox="1"/>
          <p:nvPr/>
        </p:nvSpPr>
        <p:spPr>
          <a:xfrm>
            <a:off x="738200" y="1907513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Bad at generating realistic human faces</a:t>
            </a:r>
            <a:endParaRPr sz="1100"/>
          </a:p>
        </p:txBody>
      </p:sp>
      <p:sp>
        <p:nvSpPr>
          <p:cNvPr id="628" name="Google Shape;628;p44"/>
          <p:cNvSpPr txBox="1"/>
          <p:nvPr/>
        </p:nvSpPr>
        <p:spPr>
          <a:xfrm>
            <a:off x="738200" y="2687312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Bad at generating long strings of text</a:t>
            </a:r>
            <a:endParaRPr b="1" sz="1100"/>
          </a:p>
        </p:txBody>
      </p:sp>
      <p:sp>
        <p:nvSpPr>
          <p:cNvPr id="629" name="Google Shape;629;p44"/>
          <p:cNvSpPr txBox="1"/>
          <p:nvPr/>
        </p:nvSpPr>
        <p:spPr>
          <a:xfrm>
            <a:off x="738200" y="3492212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Bad at generating the sun in the sky</a:t>
            </a:r>
            <a:endParaRPr sz="1100"/>
          </a:p>
        </p:txBody>
      </p:sp>
      <p:sp>
        <p:nvSpPr>
          <p:cNvPr id="630" name="Google Shape;630;p44"/>
          <p:cNvSpPr txBox="1"/>
          <p:nvPr/>
        </p:nvSpPr>
        <p:spPr>
          <a:xfrm>
            <a:off x="514350" y="1083275"/>
            <a:ext cx="8176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of the following is a weakness of the DALL-E-3 models text generation capabilities?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4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36" name="Google Shape;636;p4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37" name="Google Shape;637;p4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8" name="Google Shape;638;p4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9" name="Google Shape;639;p45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40" name="Google Shape;640;p45"/>
          <p:cNvGrpSpPr/>
          <p:nvPr/>
        </p:nvGrpSpPr>
        <p:grpSpPr>
          <a:xfrm>
            <a:off x="514350" y="1852210"/>
            <a:ext cx="4562497" cy="529654"/>
            <a:chOff x="0" y="-28575"/>
            <a:chExt cx="2403338" cy="279000"/>
          </a:xfrm>
        </p:grpSpPr>
        <p:sp>
          <p:nvSpPr>
            <p:cNvPr id="641" name="Google Shape;641;p45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5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3" name="Google Shape;643;p45"/>
          <p:cNvGrpSpPr/>
          <p:nvPr/>
        </p:nvGrpSpPr>
        <p:grpSpPr>
          <a:xfrm>
            <a:off x="514350" y="2644527"/>
            <a:ext cx="4562497" cy="529654"/>
            <a:chOff x="0" y="-28575"/>
            <a:chExt cx="2403338" cy="279000"/>
          </a:xfrm>
        </p:grpSpPr>
        <p:sp>
          <p:nvSpPr>
            <p:cNvPr id="644" name="Google Shape;644;p45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5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6" name="Google Shape;646;p45"/>
          <p:cNvGrpSpPr/>
          <p:nvPr/>
        </p:nvGrpSpPr>
        <p:grpSpPr>
          <a:xfrm>
            <a:off x="514350" y="3436844"/>
            <a:ext cx="4562497" cy="529654"/>
            <a:chOff x="0" y="-28575"/>
            <a:chExt cx="2403338" cy="279000"/>
          </a:xfrm>
        </p:grpSpPr>
        <p:sp>
          <p:nvSpPr>
            <p:cNvPr id="647" name="Google Shape;647;p45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5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9" name="Google Shape;649;p45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6</a:t>
            </a:r>
            <a:endParaRPr sz="700"/>
          </a:p>
        </p:txBody>
      </p:sp>
      <p:sp>
        <p:nvSpPr>
          <p:cNvPr id="650" name="Google Shape;650;p4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1" name="Google Shape;651;p45"/>
          <p:cNvSpPr txBox="1"/>
          <p:nvPr/>
        </p:nvSpPr>
        <p:spPr>
          <a:xfrm>
            <a:off x="738200" y="1907513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Bad at generating realistic human faces</a:t>
            </a:r>
            <a:endParaRPr sz="1100"/>
          </a:p>
        </p:txBody>
      </p:sp>
      <p:sp>
        <p:nvSpPr>
          <p:cNvPr id="652" name="Google Shape;652;p45"/>
          <p:cNvSpPr txBox="1"/>
          <p:nvPr/>
        </p:nvSpPr>
        <p:spPr>
          <a:xfrm>
            <a:off x="738200" y="2687312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Bad at generating long strings of text</a:t>
            </a:r>
            <a:endParaRPr sz="1100"/>
          </a:p>
        </p:txBody>
      </p:sp>
      <p:sp>
        <p:nvSpPr>
          <p:cNvPr id="653" name="Google Shape;653;p45"/>
          <p:cNvSpPr txBox="1"/>
          <p:nvPr/>
        </p:nvSpPr>
        <p:spPr>
          <a:xfrm>
            <a:off x="738200" y="3492212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ControlNets</a:t>
            </a:r>
            <a:endParaRPr sz="1100"/>
          </a:p>
        </p:txBody>
      </p:sp>
      <p:sp>
        <p:nvSpPr>
          <p:cNvPr id="654" name="Google Shape;654;p45"/>
          <p:cNvSpPr txBox="1"/>
          <p:nvPr/>
        </p:nvSpPr>
        <p:spPr>
          <a:xfrm>
            <a:off x="514350" y="1083275"/>
            <a:ext cx="8176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of is a type of text-to-image model that gives the user some ability to guide the shape/form of the produced image?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4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60" name="Google Shape;660;p4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61" name="Google Shape;661;p4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2" name="Google Shape;662;p46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3" name="Google Shape;663;p46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64" name="Google Shape;664;p46"/>
          <p:cNvGrpSpPr/>
          <p:nvPr/>
        </p:nvGrpSpPr>
        <p:grpSpPr>
          <a:xfrm>
            <a:off x="514350" y="1852210"/>
            <a:ext cx="4562497" cy="529654"/>
            <a:chOff x="0" y="-28575"/>
            <a:chExt cx="2403338" cy="279000"/>
          </a:xfrm>
        </p:grpSpPr>
        <p:sp>
          <p:nvSpPr>
            <p:cNvPr id="665" name="Google Shape;665;p4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6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667;p46"/>
          <p:cNvGrpSpPr/>
          <p:nvPr/>
        </p:nvGrpSpPr>
        <p:grpSpPr>
          <a:xfrm>
            <a:off x="514350" y="2644527"/>
            <a:ext cx="4562497" cy="529654"/>
            <a:chOff x="0" y="-28575"/>
            <a:chExt cx="2403338" cy="279000"/>
          </a:xfrm>
        </p:grpSpPr>
        <p:sp>
          <p:nvSpPr>
            <p:cNvPr id="668" name="Google Shape;668;p4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6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" name="Google Shape;670;p46"/>
          <p:cNvSpPr/>
          <p:nvPr/>
        </p:nvSpPr>
        <p:spPr>
          <a:xfrm>
            <a:off x="514350" y="3491091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6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6</a:t>
            </a:r>
            <a:endParaRPr sz="700"/>
          </a:p>
        </p:txBody>
      </p:sp>
      <p:sp>
        <p:nvSpPr>
          <p:cNvPr id="672" name="Google Shape;672;p4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3" name="Google Shape;673;p46"/>
          <p:cNvSpPr txBox="1"/>
          <p:nvPr/>
        </p:nvSpPr>
        <p:spPr>
          <a:xfrm>
            <a:off x="738200" y="1907513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Bad at generating realistic human faces</a:t>
            </a:r>
            <a:endParaRPr sz="1100"/>
          </a:p>
        </p:txBody>
      </p:sp>
      <p:sp>
        <p:nvSpPr>
          <p:cNvPr id="674" name="Google Shape;674;p46"/>
          <p:cNvSpPr txBox="1"/>
          <p:nvPr/>
        </p:nvSpPr>
        <p:spPr>
          <a:xfrm>
            <a:off x="738200" y="2687312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Bad at generating long strings of text</a:t>
            </a:r>
            <a:endParaRPr sz="1100"/>
          </a:p>
        </p:txBody>
      </p:sp>
      <p:sp>
        <p:nvSpPr>
          <p:cNvPr id="675" name="Google Shape;675;p46"/>
          <p:cNvSpPr txBox="1"/>
          <p:nvPr/>
        </p:nvSpPr>
        <p:spPr>
          <a:xfrm>
            <a:off x="738200" y="3492212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ControlNets</a:t>
            </a:r>
            <a:endParaRPr b="1" sz="1100"/>
          </a:p>
        </p:txBody>
      </p:sp>
      <p:sp>
        <p:nvSpPr>
          <p:cNvPr id="676" name="Google Shape;676;p46"/>
          <p:cNvSpPr txBox="1"/>
          <p:nvPr/>
        </p:nvSpPr>
        <p:spPr>
          <a:xfrm>
            <a:off x="514350" y="1083275"/>
            <a:ext cx="8176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of is a type of text-to-image model that gives the user some ability to guide the shape/form of the produced image?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47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682" name="Google Shape;682;p47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83" name="Google Shape;683;p47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47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5" name="Google Shape;685;p47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6" name="Google Shape;686;p47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7" name="Google Shape;687;p47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8" name="Google Shape;688;p47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9" name="Google Shape;689;p4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0" name="Google Shape;690;p47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Q&amp;A</a:t>
            </a:r>
            <a:endParaRPr sz="3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8"/>
          <p:cNvSpPr/>
          <p:nvPr/>
        </p:nvSpPr>
        <p:spPr>
          <a:xfrm rot="9178405">
            <a:off x="-665502" y="3959892"/>
            <a:ext cx="2537076" cy="2075631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6" name="Google Shape;696;p48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7" name="Google Shape;697;p48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8" name="Google Shape;698;p48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9" name="Google Shape;699;p48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0" name="Google Shape;700;p48"/>
          <p:cNvSpPr txBox="1"/>
          <p:nvPr/>
        </p:nvSpPr>
        <p:spPr>
          <a:xfrm>
            <a:off x="0" y="1740903"/>
            <a:ext cx="9144000" cy="783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700"/>
          </a:p>
        </p:txBody>
      </p:sp>
      <p:grpSp>
        <p:nvGrpSpPr>
          <p:cNvPr id="701" name="Google Shape;701;p48"/>
          <p:cNvGrpSpPr/>
          <p:nvPr/>
        </p:nvGrpSpPr>
        <p:grpSpPr>
          <a:xfrm>
            <a:off x="0" y="2646286"/>
            <a:ext cx="9144000" cy="670586"/>
            <a:chOff x="0" y="-144661"/>
            <a:chExt cx="24384000" cy="1788229"/>
          </a:xfrm>
        </p:grpSpPr>
        <p:grpSp>
          <p:nvGrpSpPr>
            <p:cNvPr id="702" name="Google Shape;702;p48"/>
            <p:cNvGrpSpPr/>
            <p:nvPr/>
          </p:nvGrpSpPr>
          <p:grpSpPr>
            <a:xfrm>
              <a:off x="0" y="-144661"/>
              <a:ext cx="24384000" cy="1788229"/>
              <a:chOff x="0" y="-28575"/>
              <a:chExt cx="4816593" cy="353230"/>
            </a:xfrm>
          </p:grpSpPr>
          <p:sp>
            <p:nvSpPr>
              <p:cNvPr id="703" name="Google Shape;703;p48"/>
              <p:cNvSpPr/>
              <p:nvPr/>
            </p:nvSpPr>
            <p:spPr>
              <a:xfrm>
                <a:off x="0" y="0"/>
                <a:ext cx="4816592" cy="324655"/>
              </a:xfrm>
              <a:custGeom>
                <a:rect b="b" l="l" r="r" t="t"/>
                <a:pathLst>
                  <a:path extrusionOk="0" h="32465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24655"/>
                    </a:lnTo>
                    <a:lnTo>
                      <a:pt x="0" y="324655"/>
                    </a:ln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</p:sp>
          <p:sp>
            <p:nvSpPr>
              <p:cNvPr id="704" name="Google Shape;704;p48"/>
              <p:cNvSpPr txBox="1"/>
              <p:nvPr/>
            </p:nvSpPr>
            <p:spPr>
              <a:xfrm>
                <a:off x="0" y="-28575"/>
                <a:ext cx="4816593" cy="353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5" name="Google Shape;705;p48"/>
            <p:cNvSpPr txBox="1"/>
            <p:nvPr/>
          </p:nvSpPr>
          <p:spPr>
            <a:xfrm>
              <a:off x="0" y="321404"/>
              <a:ext cx="24384000" cy="9245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6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pquigley@zeroshotlabs.com</a:t>
              </a:r>
              <a:endPara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06" name="Google Shape;706;p4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6"/>
          <p:cNvGrpSpPr/>
          <p:nvPr/>
        </p:nvGrpSpPr>
        <p:grpSpPr>
          <a:xfrm>
            <a:off x="2782452" y="1112485"/>
            <a:ext cx="5417248" cy="486705"/>
            <a:chOff x="3090202" y="1097835"/>
            <a:chExt cx="5417248" cy="486705"/>
          </a:xfrm>
        </p:grpSpPr>
        <p:sp>
          <p:nvSpPr>
            <p:cNvPr id="121" name="Google Shape;121;p16"/>
            <p:cNvSpPr txBox="1"/>
            <p:nvPr/>
          </p:nvSpPr>
          <p:spPr>
            <a:xfrm>
              <a:off x="3879050" y="1098038"/>
              <a:ext cx="46284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Tech Overview</a:t>
              </a:r>
              <a:endPara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20 Minutes</a:t>
              </a:r>
              <a:endParaRPr b="1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2" name="Google Shape;122;p16"/>
            <p:cNvGrpSpPr/>
            <p:nvPr/>
          </p:nvGrpSpPr>
          <p:grpSpPr>
            <a:xfrm>
              <a:off x="3090202" y="1097835"/>
              <a:ext cx="471993" cy="486705"/>
              <a:chOff x="0" y="0"/>
              <a:chExt cx="812800" cy="812800"/>
            </a:xfrm>
          </p:grpSpPr>
          <p:sp>
            <p:nvSpPr>
              <p:cNvPr id="123" name="Google Shape;12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6"/>
              <p:cNvSpPr txBox="1"/>
              <p:nvPr/>
            </p:nvSpPr>
            <p:spPr>
              <a:xfrm>
                <a:off x="76197" y="28582"/>
                <a:ext cx="6324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</a:t>
                </a:r>
                <a:endParaRPr b="1" i="0" sz="21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25" name="Google Shape;125;p1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26" name="Google Shape;126;p1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27" name="Google Shape;127;p1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solidFill>
              <a:srgbClr val="D362A4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6"/>
          <p:cNvSpPr txBox="1"/>
          <p:nvPr/>
        </p:nvSpPr>
        <p:spPr>
          <a:xfrm>
            <a:off x="514350" y="234364"/>
            <a:ext cx="499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  <a:endParaRPr sz="700"/>
          </a:p>
        </p:txBody>
      </p:sp>
      <p:grpSp>
        <p:nvGrpSpPr>
          <p:cNvPr id="129" name="Google Shape;129;p16"/>
          <p:cNvGrpSpPr/>
          <p:nvPr/>
        </p:nvGrpSpPr>
        <p:grpSpPr>
          <a:xfrm>
            <a:off x="2782452" y="1931733"/>
            <a:ext cx="3603435" cy="486705"/>
            <a:chOff x="3090202" y="2511905"/>
            <a:chExt cx="3603435" cy="486705"/>
          </a:xfrm>
        </p:grpSpPr>
        <p:grpSp>
          <p:nvGrpSpPr>
            <p:cNvPr id="130" name="Google Shape;130;p16"/>
            <p:cNvGrpSpPr/>
            <p:nvPr/>
          </p:nvGrpSpPr>
          <p:grpSpPr>
            <a:xfrm>
              <a:off x="3090202" y="2511905"/>
              <a:ext cx="471993" cy="486705"/>
              <a:chOff x="0" y="0"/>
              <a:chExt cx="812800" cy="812800"/>
            </a:xfrm>
          </p:grpSpPr>
          <p:sp>
            <p:nvSpPr>
              <p:cNvPr id="131" name="Google Shape;13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" name="Google Shape;132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33" name="Google Shape;133;p16"/>
            <p:cNvSpPr txBox="1"/>
            <p:nvPr/>
          </p:nvSpPr>
          <p:spPr>
            <a:xfrm>
              <a:off x="3879038" y="2512107"/>
              <a:ext cx="2814600" cy="48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Hands-on Practice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20 Minutes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4" name="Google Shape;134;p16"/>
          <p:cNvGrpSpPr/>
          <p:nvPr/>
        </p:nvGrpSpPr>
        <p:grpSpPr>
          <a:xfrm>
            <a:off x="2782452" y="3570227"/>
            <a:ext cx="3603435" cy="486705"/>
            <a:chOff x="3090202" y="3809536"/>
            <a:chExt cx="3603435" cy="486705"/>
          </a:xfrm>
        </p:grpSpPr>
        <p:grpSp>
          <p:nvGrpSpPr>
            <p:cNvPr id="135" name="Google Shape;135;p16"/>
            <p:cNvGrpSpPr/>
            <p:nvPr/>
          </p:nvGrpSpPr>
          <p:grpSpPr>
            <a:xfrm>
              <a:off x="3090202" y="3809536"/>
              <a:ext cx="471993" cy="486705"/>
              <a:chOff x="0" y="0"/>
              <a:chExt cx="812800" cy="812800"/>
            </a:xfrm>
          </p:grpSpPr>
          <p:sp>
            <p:nvSpPr>
              <p:cNvPr id="136" name="Google Shape;13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4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38" name="Google Shape;138;p16"/>
            <p:cNvSpPr txBox="1"/>
            <p:nvPr/>
          </p:nvSpPr>
          <p:spPr>
            <a:xfrm>
              <a:off x="3879038" y="3809738"/>
              <a:ext cx="28146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Final Quiz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6 Questions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9" name="Google Shape;139;p16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1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1" name="Google Shape;141;p16"/>
          <p:cNvGrpSpPr/>
          <p:nvPr/>
        </p:nvGrpSpPr>
        <p:grpSpPr>
          <a:xfrm>
            <a:off x="2782452" y="2750980"/>
            <a:ext cx="3603435" cy="486705"/>
            <a:chOff x="3090202" y="2511905"/>
            <a:chExt cx="3603435" cy="486705"/>
          </a:xfrm>
        </p:grpSpPr>
        <p:grpSp>
          <p:nvGrpSpPr>
            <p:cNvPr id="142" name="Google Shape;142;p16"/>
            <p:cNvGrpSpPr/>
            <p:nvPr/>
          </p:nvGrpSpPr>
          <p:grpSpPr>
            <a:xfrm>
              <a:off x="3090202" y="2511905"/>
              <a:ext cx="471993" cy="486705"/>
              <a:chOff x="0" y="0"/>
              <a:chExt cx="812800" cy="812800"/>
            </a:xfrm>
          </p:grpSpPr>
          <p:sp>
            <p:nvSpPr>
              <p:cNvPr id="143" name="Google Shape;14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" name="Google Shape;144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 sz="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45" name="Google Shape;145;p16"/>
            <p:cNvSpPr txBox="1"/>
            <p:nvPr/>
          </p:nvSpPr>
          <p:spPr>
            <a:xfrm>
              <a:off x="3879038" y="2512107"/>
              <a:ext cx="2814600" cy="4863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Demos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Follow Along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6" name="Google Shape;146;p16"/>
          <p:cNvGrpSpPr/>
          <p:nvPr/>
        </p:nvGrpSpPr>
        <p:grpSpPr>
          <a:xfrm>
            <a:off x="2782452" y="4389474"/>
            <a:ext cx="2064137" cy="486705"/>
            <a:chOff x="3090202" y="4484724"/>
            <a:chExt cx="2064137" cy="486705"/>
          </a:xfrm>
        </p:grpSpPr>
        <p:sp>
          <p:nvSpPr>
            <p:cNvPr id="147" name="Google Shape;147;p16"/>
            <p:cNvSpPr txBox="1"/>
            <p:nvPr/>
          </p:nvSpPr>
          <p:spPr>
            <a:xfrm>
              <a:off x="3879040" y="4604927"/>
              <a:ext cx="1275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Q &amp; A</a:t>
              </a:r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48" name="Google Shape;148;p16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49" name="Google Shape;14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5</a:t>
                </a:r>
                <a:endParaRPr sz="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7"/>
          <p:cNvGrpSpPr/>
          <p:nvPr/>
        </p:nvGrpSpPr>
        <p:grpSpPr>
          <a:xfrm>
            <a:off x="0" y="2026074"/>
            <a:ext cx="9143820" cy="1037086"/>
            <a:chOff x="0" y="-28575"/>
            <a:chExt cx="4816593" cy="546295"/>
          </a:xfrm>
        </p:grpSpPr>
        <p:sp>
          <p:nvSpPr>
            <p:cNvPr id="156" name="Google Shape;156;p17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57" name="Google Shape;157;p17"/>
            <p:cNvSpPr txBox="1"/>
            <p:nvPr/>
          </p:nvSpPr>
          <p:spPr>
            <a:xfrm>
              <a:off x="0" y="-28575"/>
              <a:ext cx="4816593" cy="5462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17"/>
          <p:cNvSpPr/>
          <p:nvPr/>
        </p:nvSpPr>
        <p:spPr>
          <a:xfrm rot="9178405">
            <a:off x="-665502" y="3959892"/>
            <a:ext cx="2537076" cy="2075631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17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17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17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17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1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17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 Overview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8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70" name="Google Shape;170;p1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71" name="Google Shape;171;p1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18"/>
          <p:cNvSpPr/>
          <p:nvPr/>
        </p:nvSpPr>
        <p:spPr>
          <a:xfrm>
            <a:off x="6033598" y="1165278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18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18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Problem:</a:t>
            </a:r>
            <a:endParaRPr sz="700"/>
          </a:p>
        </p:txBody>
      </p:sp>
      <p:sp>
        <p:nvSpPr>
          <p:cNvPr id="175" name="Google Shape;175;p18"/>
          <p:cNvSpPr txBox="1"/>
          <p:nvPr/>
        </p:nvSpPr>
        <p:spPr>
          <a:xfrm>
            <a:off x="514350" y="1111038"/>
            <a:ext cx="5224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Creating an AI assistant for frontend developers</a:t>
            </a:r>
            <a:endParaRPr sz="1600"/>
          </a:p>
        </p:txBody>
      </p:sp>
      <p:sp>
        <p:nvSpPr>
          <p:cNvPr id="176" name="Google Shape;176;p18"/>
          <p:cNvSpPr txBox="1"/>
          <p:nvPr/>
        </p:nvSpPr>
        <p:spPr>
          <a:xfrm>
            <a:off x="514350" y="1502486"/>
            <a:ext cx="36147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 are creating an AI assistant for frontend developers. Users verbally describe a component/page that they would like built and the AI generates code to create that component.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However, users are complaining that it is too difficult to describe the frontend components in excruciating detail.</a:t>
            </a:r>
            <a:endParaRPr sz="1200"/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427" y="1165276"/>
            <a:ext cx="3104599" cy="310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83" name="Google Shape;183;p1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84" name="Google Shape;184;p1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19"/>
          <p:cNvSpPr/>
          <p:nvPr/>
        </p:nvSpPr>
        <p:spPr>
          <a:xfrm>
            <a:off x="6465897" y="586453"/>
            <a:ext cx="138127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19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1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Solution:</a:t>
            </a:r>
            <a:endParaRPr sz="700"/>
          </a:p>
        </p:txBody>
      </p:sp>
      <p:sp>
        <p:nvSpPr>
          <p:cNvPr id="188" name="Google Shape;188;p19"/>
          <p:cNvSpPr txBox="1"/>
          <p:nvPr/>
        </p:nvSpPr>
        <p:spPr>
          <a:xfrm>
            <a:off x="514350" y="1111038"/>
            <a:ext cx="5224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Multimodal Models</a:t>
            </a:r>
            <a:endParaRPr sz="1600"/>
          </a:p>
        </p:txBody>
      </p:sp>
      <p:sp>
        <p:nvSpPr>
          <p:cNvPr id="189" name="Google Shape;189;p19"/>
          <p:cNvSpPr txBox="1"/>
          <p:nvPr/>
        </p:nvSpPr>
        <p:spPr>
          <a:xfrm>
            <a:off x="514350" y="1502486"/>
            <a:ext cx="36147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if instead, we simply let the user upload a picture of the component they want to build, and generated the code from there?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would be great, but we’d need a model that could understand images rather than just text.</a:t>
            </a:r>
            <a:endParaRPr sz="1200"/>
          </a:p>
        </p:txBody>
      </p:sp>
      <p:pic>
        <p:nvPicPr>
          <p:cNvPr id="190" name="Google Shape;19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2900" y="1111050"/>
            <a:ext cx="3248251" cy="324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96" name="Google Shape;196;p2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97" name="Google Shape;197;p2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20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Solution Cont.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20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2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20"/>
          <p:cNvSpPr txBox="1"/>
          <p:nvPr/>
        </p:nvSpPr>
        <p:spPr>
          <a:xfrm>
            <a:off x="514350" y="1083274"/>
            <a:ext cx="8115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fact GPT-4-Vision has been used for frontend code generation like what we described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350" y="1716150"/>
            <a:ext cx="3691200" cy="27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0075" y="1985275"/>
            <a:ext cx="3889576" cy="220247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3294900" y="4607100"/>
            <a:ext cx="25542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000">
                <a:solidFill>
                  <a:srgbClr val="539DC6"/>
                </a:solidFill>
                <a:latin typeface="Open Sans"/>
                <a:ea typeface="Open Sans"/>
                <a:cs typeface="Open Sans"/>
                <a:sym typeface="Open Sans"/>
              </a:rPr>
              <a:t>Source: DataCamp</a:t>
            </a:r>
            <a:endParaRPr sz="1000">
              <a:solidFill>
                <a:srgbClr val="539DC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11" name="Google Shape;211;p2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12" name="Google Shape;212;p2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21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37931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do multimodels even work?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21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2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21"/>
          <p:cNvSpPr txBox="1"/>
          <p:nvPr/>
        </p:nvSpPr>
        <p:spPr>
          <a:xfrm>
            <a:off x="514350" y="1097749"/>
            <a:ext cx="811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Need to have a shared numerical representation of both images and text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21"/>
          <p:cNvSpPr txBox="1"/>
          <p:nvPr/>
        </p:nvSpPr>
        <p:spPr>
          <a:xfrm>
            <a:off x="3294900" y="4607100"/>
            <a:ext cx="25542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000">
                <a:solidFill>
                  <a:srgbClr val="539DC6"/>
                </a:solidFill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en" sz="1000">
                <a:solidFill>
                  <a:srgbClr val="539DC6"/>
                </a:solidFill>
                <a:latin typeface="Open Sans"/>
                <a:ea typeface="Open Sans"/>
                <a:cs typeface="Open Sans"/>
                <a:sym typeface="Open Sans"/>
              </a:rPr>
              <a:t>Chip Huyen’s Blog</a:t>
            </a:r>
            <a:endParaRPr sz="1000">
              <a:solidFill>
                <a:srgbClr val="539DC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" name="Google Shape;2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7250" y="1597988"/>
            <a:ext cx="4589501" cy="27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